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6" r:id="rId3"/>
    <p:sldId id="267" r:id="rId4"/>
    <p:sldId id="257" r:id="rId5"/>
    <p:sldId id="269" r:id="rId6"/>
    <p:sldId id="27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3/18/2019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Fahrradlicht &amp; Co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5086" y="773733"/>
            <a:ext cx="3228011" cy="2877365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8169215" y="759125"/>
            <a:ext cx="621102" cy="62919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 rot="750582">
            <a:off x="7465646" y="714616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782" y="649175"/>
            <a:ext cx="3573312" cy="3001923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4494362" y="1302589"/>
            <a:ext cx="914400" cy="90982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„Fahrradlicht &amp; Co“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2967" y="1034507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</a:rPr>
              <a:t>Der </a:t>
            </a:r>
            <a:r>
              <a:rPr lang="de-DE" altLang="de-DE" sz="2400" dirty="0" smtClean="0">
                <a:solidFill>
                  <a:schemeClr val="tx1"/>
                </a:solidFill>
              </a:rPr>
              <a:t>Lichtsensor </a:t>
            </a:r>
            <a:r>
              <a:rPr lang="de-DE" altLang="de-DE" sz="2400" dirty="0">
                <a:solidFill>
                  <a:schemeClr val="tx1"/>
                </a:solidFill>
              </a:rPr>
              <a:t>ist kein eigenständiges Bauteil. </a:t>
            </a:r>
            <a:r>
              <a:rPr lang="de-DE" altLang="de-DE" sz="2400" dirty="0" smtClean="0">
                <a:solidFill>
                  <a:schemeClr val="tx1"/>
                </a:solidFill>
              </a:rPr>
              <a:t>Er befindet </a:t>
            </a:r>
            <a:r>
              <a:rPr lang="de-DE" altLang="de-DE" sz="2400" dirty="0" smtClean="0">
                <a:solidFill>
                  <a:schemeClr val="tx1"/>
                </a:solidFill>
              </a:rPr>
              <a:t>sich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in den 5x5 LEDs.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Diese </a:t>
            </a:r>
            <a:r>
              <a:rPr lang="de-DE" altLang="de-DE" sz="2400" dirty="0" smtClean="0">
                <a:solidFill>
                  <a:schemeClr val="tx1"/>
                </a:solidFill>
              </a:rPr>
              <a:t>LEDs können nicht nur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Licht erzeugen,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sondern auch die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b="1" dirty="0" smtClean="0">
                <a:solidFill>
                  <a:schemeClr val="tx1"/>
                </a:solidFill>
              </a:rPr>
              <a:t>Helligkeit wahrnehmen</a:t>
            </a:r>
            <a:r>
              <a:rPr lang="de-DE" altLang="de-DE" sz="2400" dirty="0" smtClean="0">
                <a:solidFill>
                  <a:schemeClr val="tx1"/>
                </a:solidFill>
              </a:rPr>
              <a:t>.</a:t>
            </a:r>
            <a:r>
              <a:rPr lang="de-DE" altLang="de-DE" sz="2400" dirty="0" smtClean="0">
                <a:solidFill>
                  <a:schemeClr val="tx1"/>
                </a:solidFill>
                <a:hlinkClick r:id="rId2"/>
              </a:rPr>
              <a:t>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hlinkClick r:id="rId2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/>
              <a:t>Die Helligkeit wird </a:t>
            </a:r>
            <a:r>
              <a:rPr lang="de-DE" sz="2400" dirty="0" smtClean="0"/>
              <a:t>in Werten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 </a:t>
            </a:r>
            <a:r>
              <a:rPr lang="de-DE" sz="2400" dirty="0"/>
              <a:t>zwischen 0 und 255 </a:t>
            </a:r>
            <a:r>
              <a:rPr lang="de-DE" sz="2400" dirty="0" smtClean="0"/>
              <a:t>ausgegeben</a:t>
            </a:r>
            <a:r>
              <a:rPr lang="de-DE" sz="2400" dirty="0" smtClean="0"/>
              <a:t>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	</a:t>
            </a:r>
            <a:r>
              <a:rPr lang="de-DE" sz="2400" b="1" dirty="0" smtClean="0">
                <a:solidFill>
                  <a:srgbClr val="FF0000"/>
                </a:solidFill>
              </a:rPr>
              <a:t>	</a:t>
            </a:r>
            <a:endParaRPr lang="de-DE" altLang="de-DE" sz="2400" dirty="0">
              <a:solidFill>
                <a:schemeClr val="tx1"/>
              </a:solidFill>
              <a:hlinkClick r:id="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  <a:hlinkClick r:id="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6549140" y="1629634"/>
            <a:ext cx="4977091" cy="4314740"/>
            <a:chOff x="5591607" y="1896666"/>
            <a:chExt cx="4977091" cy="4314740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1607" y="1896666"/>
              <a:ext cx="4977091" cy="4314740"/>
            </a:xfrm>
            <a:prstGeom prst="rect">
              <a:avLst/>
            </a:prstGeom>
          </p:spPr>
        </p:pic>
        <p:sp>
          <p:nvSpPr>
            <p:cNvPr id="9" name="Rechteck 8"/>
            <p:cNvSpPr/>
            <p:nvPr/>
          </p:nvSpPr>
          <p:spPr>
            <a:xfrm>
              <a:off x="7263440" y="2898475"/>
              <a:ext cx="1440000" cy="1440000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186855"/>
              </p:ext>
            </p:extLst>
          </p:nvPr>
        </p:nvGraphicFramePr>
        <p:xfrm>
          <a:off x="591595" y="4525472"/>
          <a:ext cx="5791952" cy="13716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154513">
                  <a:extLst>
                    <a:ext uri="{9D8B030D-6E8A-4147-A177-3AD203B41FA5}">
                      <a16:colId xmlns:a16="http://schemas.microsoft.com/office/drawing/2014/main" val="865252186"/>
                    </a:ext>
                  </a:extLst>
                </a:gridCol>
                <a:gridCol w="4637439">
                  <a:extLst>
                    <a:ext uri="{9D8B030D-6E8A-4147-A177-3AD203B41FA5}">
                      <a16:colId xmlns:a16="http://schemas.microsoft.com/office/drawing/2014/main" val="4110776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r>
                        <a:rPr lang="de-DE" sz="2400" dirty="0" smtClean="0"/>
                        <a:t> 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dirty="0" smtClean="0"/>
                        <a:t>= </a:t>
                      </a:r>
                      <a:r>
                        <a:rPr lang="de-DE" sz="2400" b="1" dirty="0" smtClean="0"/>
                        <a:t>absolute</a:t>
                      </a:r>
                      <a:r>
                        <a:rPr lang="de-DE" sz="2400" dirty="0" smtClean="0"/>
                        <a:t> Dunkelheit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110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2400" dirty="0" smtClean="0">
                          <a:sym typeface="Wingdings" panose="05000000000000000000" pitchFamily="2" charset="2"/>
                        </a:rPr>
                        <a:t>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>
                          <a:sym typeface="Wingdings" panose="05000000000000000000" pitchFamily="2" charset="2"/>
                        </a:rPr>
                        <a:t></a:t>
                      </a:r>
                      <a:endParaRPr lang="de-D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3693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2400" b="1" dirty="0" smtClean="0">
                          <a:solidFill>
                            <a:srgbClr val="FF0000"/>
                          </a:solidFill>
                        </a:rPr>
                        <a:t>255 </a:t>
                      </a:r>
                      <a:endParaRPr lang="de-D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400" dirty="0" smtClean="0">
                          <a:solidFill>
                            <a:schemeClr val="tx1"/>
                          </a:solidFill>
                        </a:rPr>
                        <a:t>=</a:t>
                      </a:r>
                      <a:r>
                        <a:rPr lang="de-DE" sz="24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de-DE" sz="2400" dirty="0" smtClean="0"/>
                        <a:t> “</a:t>
                      </a:r>
                      <a:r>
                        <a:rPr lang="de-DE" sz="2400" b="1" dirty="0" smtClean="0"/>
                        <a:t>hellstes</a:t>
                      </a:r>
                      <a:r>
                        <a:rPr lang="de-DE" sz="2400" dirty="0" smtClean="0"/>
                        <a:t> Licht”.</a:t>
                      </a:r>
                      <a:endParaRPr lang="de-DE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054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3131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„Fahrradlicht &amp; Co“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60323" y="1301539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Im Simulator des </a:t>
            </a:r>
            <a:r>
              <a:rPr lang="de-DE" altLang="de-DE" sz="2400" dirty="0" err="1" smtClean="0">
                <a:solidFill>
                  <a:schemeClr val="tx1"/>
                </a:solidFill>
              </a:rPr>
              <a:t>Makecode</a:t>
            </a:r>
            <a:r>
              <a:rPr lang="de-DE" altLang="de-DE" sz="2400" dirty="0" smtClean="0">
                <a:solidFill>
                  <a:schemeClr val="tx1"/>
                </a:solidFill>
              </a:rPr>
              <a:t>-Editor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wird der </a:t>
            </a:r>
            <a:r>
              <a:rPr lang="de-DE" altLang="de-DE" sz="2400" dirty="0" smtClean="0">
                <a:solidFill>
                  <a:schemeClr val="tx1"/>
                </a:solidFill>
              </a:rPr>
              <a:t>Fahrradlicht &amp; Co </a:t>
            </a:r>
            <a:r>
              <a:rPr lang="de-DE" altLang="de-DE" sz="2400" dirty="0" smtClean="0">
                <a:solidFill>
                  <a:schemeClr val="tx1"/>
                </a:solidFill>
              </a:rPr>
              <a:t>in einem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b="1" dirty="0" smtClean="0">
                <a:solidFill>
                  <a:schemeClr val="tx1"/>
                </a:solidFill>
              </a:rPr>
              <a:t>grau-gelben </a:t>
            </a:r>
            <a:r>
              <a:rPr lang="de-DE" altLang="de-DE" sz="2400" b="1" dirty="0">
                <a:solidFill>
                  <a:schemeClr val="tx1"/>
                </a:solidFill>
              </a:rPr>
              <a:t>Kreis </a:t>
            </a:r>
            <a:endParaRPr lang="de-DE" altLang="de-DE" sz="2400" b="1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b="1" dirty="0" smtClean="0">
                <a:solidFill>
                  <a:schemeClr val="tx1"/>
                </a:solidFill>
              </a:rPr>
              <a:t>mit </a:t>
            </a:r>
            <a:r>
              <a:rPr lang="de-DE" altLang="de-DE" sz="2400" b="1" dirty="0">
                <a:solidFill>
                  <a:schemeClr val="tx1"/>
                </a:solidFill>
              </a:rPr>
              <a:t>einer Zahl </a:t>
            </a:r>
            <a:r>
              <a:rPr lang="de-DE" altLang="de-DE" sz="2400" b="1" dirty="0" smtClean="0">
                <a:solidFill>
                  <a:schemeClr val="tx1"/>
                </a:solidFill>
              </a:rPr>
              <a:t>darunter</a:t>
            </a:r>
            <a:r>
              <a:rPr lang="de-DE" altLang="de-DE" sz="2400" dirty="0">
                <a:solidFill>
                  <a:schemeClr val="tx1"/>
                </a:solidFill>
              </a:rPr>
              <a:t> </a:t>
            </a:r>
            <a:r>
              <a:rPr lang="de-DE" altLang="de-DE" sz="2400" dirty="0" smtClean="0">
                <a:solidFill>
                  <a:schemeClr val="tx1"/>
                </a:solidFill>
              </a:rPr>
              <a:t>dargestellt.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Diese </a:t>
            </a:r>
            <a:r>
              <a:rPr lang="de-DE" altLang="de-DE" sz="2400" dirty="0">
                <a:solidFill>
                  <a:schemeClr val="tx1"/>
                </a:solidFill>
              </a:rPr>
              <a:t>Zahl ist die Lichtstärke,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die der </a:t>
            </a:r>
            <a:r>
              <a:rPr lang="de-DE" altLang="de-DE" sz="2400" dirty="0" smtClean="0">
                <a:solidFill>
                  <a:schemeClr val="tx1"/>
                </a:solidFill>
              </a:rPr>
              <a:t>Lichtsensor </a:t>
            </a:r>
            <a:r>
              <a:rPr lang="de-DE" altLang="de-DE" sz="2400" dirty="0">
                <a:solidFill>
                  <a:schemeClr val="tx1"/>
                </a:solidFill>
              </a:rPr>
              <a:t>im Simulator misst.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Mit </a:t>
            </a:r>
            <a:r>
              <a:rPr lang="de-DE" altLang="de-DE" sz="2400" b="1" dirty="0">
                <a:solidFill>
                  <a:schemeClr val="tx1"/>
                </a:solidFill>
              </a:rPr>
              <a:t>Doppelklick</a:t>
            </a:r>
            <a:r>
              <a:rPr lang="de-DE" altLang="de-DE" sz="2400" dirty="0">
                <a:solidFill>
                  <a:schemeClr val="tx1"/>
                </a:solidFill>
              </a:rPr>
              <a:t> auf den Kreis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kann die </a:t>
            </a:r>
            <a:r>
              <a:rPr lang="de-DE" altLang="de-DE" sz="2400" dirty="0">
                <a:solidFill>
                  <a:schemeClr val="tx1"/>
                </a:solidFill>
              </a:rPr>
              <a:t>Lichtstärke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zwischen </a:t>
            </a:r>
            <a:r>
              <a:rPr lang="de-DE" altLang="de-DE" sz="2400" dirty="0">
                <a:solidFill>
                  <a:schemeClr val="tx1"/>
                </a:solidFill>
              </a:rPr>
              <a:t>0 und 255 </a:t>
            </a:r>
            <a:r>
              <a:rPr lang="de-DE" altLang="de-DE" sz="2400" dirty="0" smtClean="0">
                <a:solidFill>
                  <a:schemeClr val="tx1"/>
                </a:solidFill>
              </a:rPr>
              <a:t>eingestellt werden.</a:t>
            </a:r>
            <a:endParaRPr lang="de-DE" altLang="de-DE" sz="2400" dirty="0">
              <a:solidFill>
                <a:schemeClr val="tx1"/>
              </a:solidFill>
              <a:hlinkClick r:id="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  <a:hlinkClick r:id="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107" y="1908364"/>
            <a:ext cx="4086795" cy="3696216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7694763" y="2008637"/>
            <a:ext cx="621102" cy="62919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rechts 12"/>
          <p:cNvSpPr/>
          <p:nvPr/>
        </p:nvSpPr>
        <p:spPr>
          <a:xfrm>
            <a:off x="6466676" y="1767810"/>
            <a:ext cx="1143723" cy="972284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388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„Fahrradlicht &amp; Co“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672263" y="1168020"/>
            <a:ext cx="10363826" cy="4956735"/>
          </a:xfrm>
        </p:spPr>
        <p:txBody>
          <a:bodyPr>
            <a:normAutofit/>
          </a:bodyPr>
          <a:lstStyle/>
          <a:p>
            <a:pPr lvl="0"/>
            <a:r>
              <a:rPr lang="de-DE" sz="2400" b="1" dirty="0"/>
              <a:t>Calliope als Fahrrad-Rücklicht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>Damit du auch im Dunkeln sicher mit deinem Fahrrad nach Hause kommst kann Calliope für dich bei Bedarf das Licht </a:t>
            </a:r>
            <a:r>
              <a:rPr lang="de-DE" sz="2400" dirty="0" smtClean="0"/>
              <a:t>anschalten.</a:t>
            </a: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/>
          </a:p>
          <a:p>
            <a:pPr lvl="0"/>
            <a:r>
              <a:rPr lang="de-DE" sz="2400" dirty="0" smtClean="0"/>
              <a:t>Ab einer </a:t>
            </a:r>
            <a:r>
              <a:rPr lang="de-DE" sz="2400" b="1" dirty="0" smtClean="0"/>
              <a:t>Lichtstärke kleiner 100 </a:t>
            </a:r>
            <a:r>
              <a:rPr lang="de-DE" sz="2400" dirty="0" smtClean="0"/>
              <a:t>sollen die LEDs leuchten</a:t>
            </a:r>
            <a:br>
              <a:rPr lang="de-DE" sz="2400" dirty="0" smtClean="0"/>
            </a:br>
            <a:endParaRPr lang="de-DE" sz="2400" dirty="0" smtClean="0"/>
          </a:p>
          <a:p>
            <a:pPr lvl="0"/>
            <a:r>
              <a:rPr lang="de-DE" sz="2400" b="1" dirty="0" smtClean="0"/>
              <a:t>Tipp: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Du benötigst eine </a:t>
            </a:r>
            <a:r>
              <a:rPr lang="de-DE" sz="2400" b="1" dirty="0" smtClean="0"/>
              <a:t>Bedingung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r>
              <a:rPr lang="de-DE" sz="2400" dirty="0" smtClean="0"/>
              <a:t>Evtl. können alle LEDs schon zu </a:t>
            </a:r>
            <a:r>
              <a:rPr lang="de-DE" sz="2400" b="1" dirty="0" smtClean="0"/>
              <a:t>Beginn</a:t>
            </a:r>
            <a:r>
              <a:rPr lang="de-DE" sz="2400" dirty="0" smtClean="0"/>
              <a:t> leuchten.</a:t>
            </a: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0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5319" y="4145718"/>
            <a:ext cx="2095792" cy="117173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5319" y="5524596"/>
            <a:ext cx="1562318" cy="600159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9141" y="5677018"/>
            <a:ext cx="1505160" cy="44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DE" sz="24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„Fahrradlicht &amp; Co“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008" y="2236327"/>
            <a:ext cx="4039164" cy="4134427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716859" y="1205434"/>
            <a:ext cx="1031564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Lösung mit Ein- und Ausschalten der LEDs</a:t>
            </a:r>
            <a:endParaRPr lang="de-DE" sz="40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3848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„Fahrradlicht &amp; Co“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672263" y="1168020"/>
            <a:ext cx="10363826" cy="4956735"/>
          </a:xfrm>
        </p:spPr>
        <p:txBody>
          <a:bodyPr>
            <a:normAutofit/>
          </a:bodyPr>
          <a:lstStyle/>
          <a:p>
            <a:pPr lvl="0"/>
            <a:r>
              <a:rPr lang="de-DE" sz="2400" b="1" dirty="0"/>
              <a:t>Calliope als Fahrrad-Rücklicht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>Damit du auch im Dunkeln sicher mit deinem Fahrrad nach Hause kommst kann Calliope für dich bei Bedarf das Licht </a:t>
            </a:r>
            <a:r>
              <a:rPr lang="de-DE" sz="2400" dirty="0" smtClean="0"/>
              <a:t>anschalten.</a:t>
            </a:r>
            <a:r>
              <a:rPr lang="de-DE" sz="2400" dirty="0"/>
              <a:t/>
            </a:r>
            <a:br>
              <a:rPr lang="de-DE" sz="2400" dirty="0"/>
            </a:br>
            <a:endParaRPr lang="de-DE" sz="2400" dirty="0" smtClean="0"/>
          </a:p>
          <a:p>
            <a:pPr lvl="0"/>
            <a:r>
              <a:rPr lang="de-DE" sz="2400" dirty="0" smtClean="0"/>
              <a:t>Ab einer </a:t>
            </a:r>
            <a:r>
              <a:rPr lang="de-DE" sz="2400" b="1" dirty="0" smtClean="0"/>
              <a:t>Lichtstärke kleiner 100 </a:t>
            </a:r>
            <a:r>
              <a:rPr lang="de-DE" sz="2400" dirty="0" smtClean="0"/>
              <a:t>sollen die LEDs leuchten</a:t>
            </a:r>
            <a:br>
              <a:rPr lang="de-DE" sz="2400" dirty="0" smtClean="0"/>
            </a:br>
            <a:endParaRPr lang="de-DE" sz="2400" dirty="0" smtClean="0"/>
          </a:p>
          <a:p>
            <a:pPr lvl="0"/>
            <a:r>
              <a:rPr lang="de-DE" sz="2400" b="1" dirty="0" smtClean="0"/>
              <a:t>Tipp: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Du benötigst eine </a:t>
            </a:r>
            <a:r>
              <a:rPr lang="de-DE" sz="2400" b="1" dirty="0" smtClean="0"/>
              <a:t>Bedingung</a:t>
            </a:r>
            <a:r>
              <a:rPr lang="de-DE" sz="2400" dirty="0" smtClean="0"/>
              <a:t>.</a:t>
            </a:r>
            <a:br>
              <a:rPr lang="de-DE" sz="2400" dirty="0" smtClean="0"/>
            </a:br>
            <a:r>
              <a:rPr lang="de-DE" sz="2400" dirty="0" smtClean="0"/>
              <a:t>Evtl. können alle LEDs schon zu </a:t>
            </a:r>
            <a:r>
              <a:rPr lang="de-DE" sz="2400" b="1" dirty="0" smtClean="0"/>
              <a:t>Beginn</a:t>
            </a:r>
            <a:r>
              <a:rPr lang="de-DE" sz="2400" dirty="0" smtClean="0"/>
              <a:t> leuchten.</a:t>
            </a: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0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5319" y="4145718"/>
            <a:ext cx="2095792" cy="117173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5319" y="5524596"/>
            <a:ext cx="1562318" cy="600159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9141" y="5677018"/>
            <a:ext cx="1505160" cy="44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83571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154</Words>
  <Application>Microsoft Office PowerPoint</Application>
  <PresentationFormat>Breitbild</PresentationFormat>
  <Paragraphs>57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4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Fahrradlicht &amp; Co</vt:lpstr>
      <vt:lpstr>„Fahrradlicht &amp; Co“ </vt:lpstr>
      <vt:lpstr>„Fahrradlicht &amp; Co“ </vt:lpstr>
      <vt:lpstr>„Fahrradlicht &amp; Co“ </vt:lpstr>
      <vt:lpstr>PowerPoint-Präsentation</vt:lpstr>
      <vt:lpstr>„Fahrradlicht &amp; Co“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80</cp:revision>
  <dcterms:created xsi:type="dcterms:W3CDTF">2018-08-30T13:11:55Z</dcterms:created>
  <dcterms:modified xsi:type="dcterms:W3CDTF">2019-03-18T20:30:07Z</dcterms:modified>
</cp:coreProperties>
</file>