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39" r:id="rId1"/>
  </p:sldMasterIdLst>
  <p:sldIdLst>
    <p:sldId id="256" r:id="rId2"/>
    <p:sldId id="257" r:id="rId3"/>
    <p:sldId id="283" r:id="rId4"/>
    <p:sldId id="275" r:id="rId5"/>
    <p:sldId id="279" r:id="rId6"/>
    <p:sldId id="285" r:id="rId7"/>
    <p:sldId id="286" r:id="rId8"/>
    <p:sldId id="287" r:id="rId9"/>
    <p:sldId id="288" r:id="rId10"/>
    <p:sldId id="289" r:id="rId11"/>
    <p:sldId id="290" r:id="rId12"/>
    <p:sldId id="291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0000FF"/>
    <a:srgbClr val="009900"/>
    <a:srgbClr val="66FF33"/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456" y="114"/>
      </p:cViewPr>
      <p:guideLst>
        <p:guide orient="horz" pos="26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54027" y="6321664"/>
            <a:ext cx="7619999" cy="365125"/>
          </a:xfrm>
        </p:spPr>
        <p:txBody>
          <a:bodyPr/>
          <a:lstStyle>
            <a:lvl1pPr algn="ctr">
              <a:defRPr b="1"/>
            </a:lvl1pPr>
          </a:lstStyle>
          <a:p>
            <a:r>
              <a:rPr lang="en-US" dirty="0" err="1" smtClean="0"/>
              <a:t>Calliop</a:t>
            </a:r>
            <a:r>
              <a:rPr lang="en-US" dirty="0" smtClean="0"/>
              <a:t>-ING – </a:t>
            </a:r>
            <a:r>
              <a:rPr lang="en-US" dirty="0" err="1" smtClean="0"/>
              <a:t>Projekt</a:t>
            </a:r>
            <a:r>
              <a:rPr lang="en-US" dirty="0" smtClean="0"/>
              <a:t> INGOLSTADT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  <p:pic>
        <p:nvPicPr>
          <p:cNvPr id="8" name="Grafik 7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84" y="6315635"/>
            <a:ext cx="923290" cy="342900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631103" y="954081"/>
            <a:ext cx="1905266" cy="266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019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729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623889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955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655964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3931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1503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2377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pic>
        <p:nvPicPr>
          <p:cNvPr id="7" name="Grafik 6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5336" y="6497171"/>
            <a:ext cx="923290" cy="342900"/>
          </a:xfrm>
          <a:prstGeom prst="rect">
            <a:avLst/>
          </a:prstGeom>
        </p:spPr>
      </p:pic>
      <p:sp>
        <p:nvSpPr>
          <p:cNvPr id="3" name="Datumsplatzhalter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3/7/2019</a:t>
            </a:fld>
            <a:endParaRPr lang="en-US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pic>
        <p:nvPicPr>
          <p:cNvPr id="2" name="Grafik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624693" y="921814"/>
            <a:ext cx="1905266" cy="266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53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22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829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6167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3/7/2019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3853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875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3/7/2019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357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815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788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3/7/2019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1309" y="6318270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Calliop-ING – Projekt Ingolstadt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6259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  <p:sldLayoutId id="2147483754" r:id="rId15"/>
    <p:sldLayoutId id="2147483755" r:id="rId16"/>
    <p:sldLayoutId id="214748375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Lagesensor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Projekt INGOLSTADT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4789" y="5903662"/>
            <a:ext cx="4020111" cy="571580"/>
          </a:xfrm>
          <a:prstGeom prst="rect">
            <a:avLst/>
          </a:prstGeom>
        </p:spPr>
      </p:pic>
      <p:grpSp>
        <p:nvGrpSpPr>
          <p:cNvPr id="5" name="Gruppieren 4"/>
          <p:cNvGrpSpPr/>
          <p:nvPr/>
        </p:nvGrpSpPr>
        <p:grpSpPr>
          <a:xfrm>
            <a:off x="5049227" y="1211149"/>
            <a:ext cx="3543300" cy="1790700"/>
            <a:chOff x="2262895" y="1185270"/>
            <a:chExt cx="3543300" cy="1790700"/>
          </a:xfrm>
        </p:grpSpPr>
        <p:pic>
          <p:nvPicPr>
            <p:cNvPr id="14" name="Grafik 13" descr="Lagesensor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2895" y="1185270"/>
              <a:ext cx="3543300" cy="17907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Ellipse 11"/>
            <p:cNvSpPr/>
            <p:nvPr/>
          </p:nvSpPr>
          <p:spPr>
            <a:xfrm>
              <a:off x="4261448" y="1388319"/>
              <a:ext cx="1362975" cy="1039483"/>
            </a:xfrm>
            <a:prstGeom prst="ellipse">
              <a:avLst/>
            </a:prstGeom>
            <a:noFill/>
            <a:ln w="571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33696612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695642"/>
          </a:xfrm>
        </p:spPr>
        <p:txBody>
          <a:bodyPr/>
          <a:lstStyle/>
          <a:p>
            <a:r>
              <a:rPr lang="de-DE" dirty="0" smtClean="0"/>
              <a:t>Lagesensor</a:t>
            </a:r>
            <a:endParaRPr lang="de-DE" dirty="0"/>
          </a:p>
        </p:txBody>
      </p:sp>
      <p:grpSp>
        <p:nvGrpSpPr>
          <p:cNvPr id="5" name="Gruppieren 4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6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1" name="Grafik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475497" flipV="1">
            <a:off x="4601884" y="3196698"/>
            <a:ext cx="4242453" cy="3456137"/>
          </a:xfrm>
          <a:prstGeom prst="rect">
            <a:avLst/>
          </a:prstGeom>
        </p:spPr>
      </p:pic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4966553"/>
              </p:ext>
            </p:extLst>
          </p:nvPr>
        </p:nvGraphicFramePr>
        <p:xfrm>
          <a:off x="1190445" y="1611900"/>
          <a:ext cx="7919049" cy="73152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094365">
                  <a:extLst>
                    <a:ext uri="{9D8B030D-6E8A-4147-A177-3AD203B41FA5}">
                      <a16:colId xmlns:a16="http://schemas.microsoft.com/office/drawing/2014/main" val="1223880362"/>
                    </a:ext>
                  </a:extLst>
                </a:gridCol>
                <a:gridCol w="2627007">
                  <a:extLst>
                    <a:ext uri="{9D8B030D-6E8A-4147-A177-3AD203B41FA5}">
                      <a16:colId xmlns:a16="http://schemas.microsoft.com/office/drawing/2014/main" val="3648676545"/>
                    </a:ext>
                  </a:extLst>
                </a:gridCol>
                <a:gridCol w="3197677">
                  <a:extLst>
                    <a:ext uri="{9D8B030D-6E8A-4147-A177-3AD203B41FA5}">
                      <a16:colId xmlns:a16="http://schemas.microsoft.com/office/drawing/2014/main" val="3518002122"/>
                    </a:ext>
                  </a:extLst>
                </a:gridCol>
              </a:tblGrid>
              <a:tr h="5143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  <a:latin typeface="+mj-lt"/>
                        </a:rPr>
                        <a:t>nach links neigen </a:t>
                      </a:r>
                      <a:endParaRPr lang="de-DE" sz="24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  <a:latin typeface="+mj-lt"/>
                        </a:rPr>
                        <a:t>Pfeil nach links  </a:t>
                      </a:r>
                      <a:r>
                        <a:rPr lang="de-DE" sz="2400">
                          <a:effectLst/>
                          <a:latin typeface="+mj-lt"/>
                          <a:sym typeface="Wingdings" panose="05000000000000000000" pitchFamily="2" charset="2"/>
                        </a:rPr>
                        <a:t></a:t>
                      </a:r>
                      <a:r>
                        <a:rPr lang="de-DE" sz="2400">
                          <a:effectLst/>
                          <a:latin typeface="+mj-lt"/>
                        </a:rPr>
                        <a:t> anzeigen</a:t>
                      </a:r>
                      <a:endParaRPr lang="de-DE" sz="24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2400" dirty="0"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35346603"/>
                  </a:ext>
                </a:extLst>
              </a:tr>
            </a:tbl>
          </a:graphicData>
        </a:graphic>
      </p:graphicFrame>
      <p:pic>
        <p:nvPicPr>
          <p:cNvPr id="9" name="Grafik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5693" y="1825238"/>
            <a:ext cx="2372056" cy="304843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0490" y="3070953"/>
            <a:ext cx="2486372" cy="2010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030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695642"/>
          </a:xfrm>
        </p:spPr>
        <p:txBody>
          <a:bodyPr/>
          <a:lstStyle/>
          <a:p>
            <a:r>
              <a:rPr lang="de-DE" dirty="0" smtClean="0"/>
              <a:t>Lagesensor</a:t>
            </a:r>
            <a:endParaRPr lang="de-DE" dirty="0"/>
          </a:p>
        </p:txBody>
      </p:sp>
      <p:grpSp>
        <p:nvGrpSpPr>
          <p:cNvPr id="5" name="Gruppieren 4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6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1" name="Grafik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 flipV="1">
            <a:off x="5662933" y="2799883"/>
            <a:ext cx="4242453" cy="3456137"/>
          </a:xfrm>
          <a:prstGeom prst="rect">
            <a:avLst/>
          </a:prstGeom>
        </p:spPr>
      </p:pic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8379089"/>
              </p:ext>
            </p:extLst>
          </p:nvPr>
        </p:nvGraphicFramePr>
        <p:xfrm>
          <a:off x="2007432" y="1434083"/>
          <a:ext cx="7395359" cy="73152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955864">
                  <a:extLst>
                    <a:ext uri="{9D8B030D-6E8A-4147-A177-3AD203B41FA5}">
                      <a16:colId xmlns:a16="http://schemas.microsoft.com/office/drawing/2014/main" val="1486702631"/>
                    </a:ext>
                  </a:extLst>
                </a:gridCol>
                <a:gridCol w="2808440">
                  <a:extLst>
                    <a:ext uri="{9D8B030D-6E8A-4147-A177-3AD203B41FA5}">
                      <a16:colId xmlns:a16="http://schemas.microsoft.com/office/drawing/2014/main" val="214033162"/>
                    </a:ext>
                  </a:extLst>
                </a:gridCol>
                <a:gridCol w="2631055">
                  <a:extLst>
                    <a:ext uri="{9D8B030D-6E8A-4147-A177-3AD203B41FA5}">
                      <a16:colId xmlns:a16="http://schemas.microsoft.com/office/drawing/2014/main" val="3357733901"/>
                    </a:ext>
                  </a:extLst>
                </a:gridCol>
              </a:tblGrid>
              <a:tr h="5022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  <a:latin typeface="+mj-lt"/>
                        </a:rPr>
                        <a:t>nach rechts neigen</a:t>
                      </a:r>
                      <a:endParaRPr lang="de-DE" sz="24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  <a:latin typeface="+mj-lt"/>
                        </a:rPr>
                        <a:t>Pfeil nach rechts </a:t>
                      </a:r>
                      <a:r>
                        <a:rPr lang="de-DE" sz="2400">
                          <a:effectLst/>
                          <a:latin typeface="+mj-lt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de-DE" sz="2400">
                          <a:effectLst/>
                          <a:latin typeface="+mj-lt"/>
                        </a:rPr>
                        <a:t> anzeigen</a:t>
                      </a:r>
                      <a:endParaRPr lang="de-DE" sz="24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2400" dirty="0"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46832919"/>
                  </a:ext>
                </a:extLst>
              </a:tr>
            </a:tbl>
          </a:graphicData>
        </a:graphic>
      </p:graphicFrame>
      <p:pic>
        <p:nvPicPr>
          <p:cNvPr id="11265" name="Grafik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2981" y="1656968"/>
            <a:ext cx="2438400" cy="28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9098" y="2849366"/>
            <a:ext cx="2505425" cy="1952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6657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695642"/>
          </a:xfrm>
        </p:spPr>
        <p:txBody>
          <a:bodyPr/>
          <a:lstStyle/>
          <a:p>
            <a:r>
              <a:rPr lang="de-DE" dirty="0" smtClean="0"/>
              <a:t>Lagesensor</a:t>
            </a:r>
            <a:endParaRPr lang="de-DE" dirty="0"/>
          </a:p>
        </p:txBody>
      </p:sp>
      <p:grpSp>
        <p:nvGrpSpPr>
          <p:cNvPr id="5" name="Gruppieren 4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6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Rechteck 7"/>
          <p:cNvSpPr/>
          <p:nvPr/>
        </p:nvSpPr>
        <p:spPr>
          <a:xfrm>
            <a:off x="1227825" y="1742862"/>
            <a:ext cx="95120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de-DE" sz="2400" b="1" dirty="0"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Hinweis:</a:t>
            </a:r>
            <a:r>
              <a:rPr lang="de-DE" sz="2400" dirty="0"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 Es sind auch eigene Lösungen möglich. </a:t>
            </a:r>
            <a:endParaRPr lang="de-DE" sz="2400" dirty="0" smtClean="0">
              <a:latin typeface="+mj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endParaRPr lang="de-DE" sz="24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de-DE" sz="2400" b="1" dirty="0"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Erläutere</a:t>
            </a:r>
            <a:r>
              <a:rPr lang="de-DE" sz="2400" dirty="0"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, was mit der Eigenschaft </a:t>
            </a:r>
            <a:r>
              <a:rPr lang="de-DE" sz="2400" b="1" dirty="0"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„Logo oben“ </a:t>
            </a:r>
            <a:r>
              <a:rPr lang="de-DE" sz="2400" dirty="0"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gemeint ist.</a:t>
            </a:r>
            <a:endParaRPr lang="de-DE" sz="2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12" name="Gruppieren 11"/>
          <p:cNvGrpSpPr/>
          <p:nvPr/>
        </p:nvGrpSpPr>
        <p:grpSpPr>
          <a:xfrm rot="21361472">
            <a:off x="4091789" y="2679487"/>
            <a:ext cx="3559352" cy="3559352"/>
            <a:chOff x="4859540" y="2734573"/>
            <a:chExt cx="3559352" cy="3559352"/>
          </a:xfrm>
        </p:grpSpPr>
        <p:pic>
          <p:nvPicPr>
            <p:cNvPr id="13" name="Grafik 1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70861">
              <a:off x="4859540" y="2734573"/>
              <a:ext cx="3559352" cy="3559352"/>
            </a:xfrm>
            <a:prstGeom prst="rect">
              <a:avLst/>
            </a:prstGeom>
          </p:spPr>
        </p:pic>
        <p:sp>
          <p:nvSpPr>
            <p:cNvPr id="14" name="Rechteck 13"/>
            <p:cNvSpPr/>
            <p:nvPr/>
          </p:nvSpPr>
          <p:spPr>
            <a:xfrm rot="15486387">
              <a:off x="5381047" y="4496142"/>
              <a:ext cx="831707" cy="496806"/>
            </a:xfrm>
            <a:prstGeom prst="rect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22784467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Überblick </a:t>
            </a:r>
            <a:r>
              <a:rPr lang="de-DE" dirty="0" smtClean="0"/>
              <a:t>„Lagesensor“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706740" y="1073131"/>
            <a:ext cx="11318842" cy="5172394"/>
          </a:xfrm>
        </p:spPr>
        <p:txBody>
          <a:bodyPr>
            <a:noAutofit/>
          </a:bodyPr>
          <a:lstStyle/>
          <a:p>
            <a:r>
              <a:rPr lang="de-DE" sz="2400" dirty="0"/>
              <a:t>Der Lagesensor des Calliope </a:t>
            </a: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 smtClean="0"/>
              <a:t>befindet </a:t>
            </a:r>
            <a:r>
              <a:rPr lang="de-DE" sz="2400" dirty="0"/>
              <a:t>sich </a:t>
            </a:r>
            <a:r>
              <a:rPr lang="de-DE" sz="2400" b="1" dirty="0"/>
              <a:t>unterhalb des Tasters A</a:t>
            </a:r>
            <a:r>
              <a:rPr lang="de-DE" sz="2400" dirty="0"/>
              <a:t> </a:t>
            </a: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 smtClean="0"/>
              <a:t>und </a:t>
            </a:r>
            <a:r>
              <a:rPr lang="de-DE" sz="2400" dirty="0"/>
              <a:t>kann </a:t>
            </a:r>
            <a:r>
              <a:rPr lang="de-DE" sz="2400" b="1" dirty="0"/>
              <a:t>mehrere Eigenschaften</a:t>
            </a:r>
            <a:r>
              <a:rPr lang="de-DE" sz="2400" dirty="0"/>
              <a:t> </a:t>
            </a: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 smtClean="0"/>
              <a:t>kontrollieren</a:t>
            </a:r>
            <a:r>
              <a:rPr lang="de-DE" sz="2400" dirty="0"/>
              <a:t>. </a:t>
            </a:r>
            <a:r>
              <a:rPr lang="de-DE" sz="2400" dirty="0" smtClean="0"/>
              <a:t/>
            </a:r>
            <a:br>
              <a:rPr lang="de-DE" sz="2400" dirty="0" smtClean="0"/>
            </a:br>
            <a:endParaRPr lang="de-DE" sz="2400" dirty="0" smtClean="0"/>
          </a:p>
          <a:p>
            <a:r>
              <a:rPr lang="de-DE" sz="2400" dirty="0" smtClean="0"/>
              <a:t>Die Eigenschaften des Lagesensors</a:t>
            </a:r>
            <a:br>
              <a:rPr lang="de-DE" sz="2400" dirty="0" smtClean="0"/>
            </a:br>
            <a:r>
              <a:rPr lang="de-DE" sz="2400" dirty="0" smtClean="0"/>
              <a:t>können für das Ausführen von </a:t>
            </a:r>
            <a:br>
              <a:rPr lang="de-DE" sz="2400" dirty="0" smtClean="0"/>
            </a:br>
            <a:r>
              <a:rPr lang="de-DE" sz="2400" dirty="0" smtClean="0"/>
              <a:t>verschiedenen Aktionen </a:t>
            </a:r>
            <a:br>
              <a:rPr lang="de-DE" sz="2400" dirty="0" smtClean="0"/>
            </a:br>
            <a:r>
              <a:rPr lang="de-DE" sz="2400" dirty="0" smtClean="0"/>
              <a:t>verwendet werden.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10433461" y="236096"/>
            <a:ext cx="1427578" cy="646331"/>
            <a:chOff x="192968" y="244502"/>
            <a:chExt cx="1427760" cy="646331"/>
          </a:xfrm>
        </p:grpSpPr>
        <p:sp>
          <p:nvSpPr>
            <p:cNvPr id="5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Wissen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feld 213"/>
            <p:cNvSpPr txBox="1"/>
            <p:nvPr/>
          </p:nvSpPr>
          <p:spPr>
            <a:xfrm>
              <a:off x="192968" y="244502"/>
              <a:ext cx="651223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W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Gruppieren 8"/>
          <p:cNvGrpSpPr/>
          <p:nvPr/>
        </p:nvGrpSpPr>
        <p:grpSpPr>
          <a:xfrm>
            <a:off x="6633246" y="2978000"/>
            <a:ext cx="3574240" cy="1806336"/>
            <a:chOff x="7214795" y="2074832"/>
            <a:chExt cx="3574240" cy="1806336"/>
          </a:xfrm>
        </p:grpSpPr>
        <p:pic>
          <p:nvPicPr>
            <p:cNvPr id="7" name="Grafik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14795" y="2074832"/>
              <a:ext cx="3574240" cy="1806336"/>
            </a:xfrm>
            <a:prstGeom prst="rect">
              <a:avLst/>
            </a:prstGeom>
          </p:spPr>
        </p:pic>
        <p:sp>
          <p:nvSpPr>
            <p:cNvPr id="8" name="Ellipse 7"/>
            <p:cNvSpPr/>
            <p:nvPr/>
          </p:nvSpPr>
          <p:spPr>
            <a:xfrm>
              <a:off x="9230264" y="2354021"/>
              <a:ext cx="1429449" cy="855005"/>
            </a:xfrm>
            <a:prstGeom prst="ellipse">
              <a:avLst/>
            </a:prstGeom>
            <a:noFill/>
            <a:ln w="571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3876259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Überblick </a:t>
            </a:r>
            <a:r>
              <a:rPr lang="de-DE" dirty="0" smtClean="0"/>
              <a:t>„Lagesensor“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706740" y="1073131"/>
            <a:ext cx="11318842" cy="5172394"/>
          </a:xfrm>
        </p:spPr>
        <p:txBody>
          <a:bodyPr>
            <a:noAutofit/>
          </a:bodyPr>
          <a:lstStyle/>
          <a:p>
            <a:r>
              <a:rPr lang="de-DE" sz="2400" dirty="0" smtClean="0"/>
              <a:t>Diese Eigenschaften sind im Programmierblock „</a:t>
            </a:r>
            <a:r>
              <a:rPr lang="de-DE" sz="2400" b="1" dirty="0" smtClean="0"/>
              <a:t>Eingabe</a:t>
            </a:r>
            <a:r>
              <a:rPr lang="de-DE" sz="2400" dirty="0" smtClean="0"/>
              <a:t>“ wählbar.</a:t>
            </a:r>
          </a:p>
          <a:p>
            <a:r>
              <a:rPr lang="de-DE" sz="2400" dirty="0" smtClean="0"/>
              <a:t>Beim Klicken auf </a:t>
            </a:r>
            <a:r>
              <a:rPr lang="de-DE" sz="2400" b="1" dirty="0" smtClean="0">
                <a:solidFill>
                  <a:srgbClr val="FF0000"/>
                </a:solidFill>
              </a:rPr>
              <a:t>„wenn geschüttelt“ </a:t>
            </a:r>
            <a:r>
              <a:rPr lang="de-DE" sz="2400" dirty="0" smtClean="0"/>
              <a:t>stehen </a:t>
            </a:r>
            <a:r>
              <a:rPr lang="de-DE" sz="2400" dirty="0"/>
              <a:t>folgende </a:t>
            </a:r>
            <a:r>
              <a:rPr lang="de-DE" sz="2400" b="1" dirty="0"/>
              <a:t>Wahlmöglichkeiten</a:t>
            </a:r>
            <a:r>
              <a:rPr lang="de-DE" sz="2400" dirty="0"/>
              <a:t> zur Verfügung:</a:t>
            </a:r>
          </a:p>
          <a:p>
            <a:pPr marL="0" indent="0">
              <a:buNone/>
            </a:pP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10433461" y="236096"/>
            <a:ext cx="1427578" cy="646331"/>
            <a:chOff x="192968" y="244502"/>
            <a:chExt cx="1427760" cy="646331"/>
          </a:xfrm>
        </p:grpSpPr>
        <p:sp>
          <p:nvSpPr>
            <p:cNvPr id="5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Wissen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feld 213"/>
            <p:cNvSpPr txBox="1"/>
            <p:nvPr/>
          </p:nvSpPr>
          <p:spPr>
            <a:xfrm>
              <a:off x="192968" y="244502"/>
              <a:ext cx="651223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W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Grafik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9048" y="2367100"/>
            <a:ext cx="4991797" cy="2229161"/>
          </a:xfrm>
          <a:prstGeom prst="rect">
            <a:avLst/>
          </a:prstGeom>
        </p:spPr>
      </p:pic>
      <p:sp>
        <p:nvSpPr>
          <p:cNvPr id="15" name="Rechteck 14"/>
          <p:cNvSpPr/>
          <p:nvPr/>
        </p:nvSpPr>
        <p:spPr>
          <a:xfrm>
            <a:off x="3486680" y="3308298"/>
            <a:ext cx="2340634" cy="524483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/>
        </p:nvSpPr>
        <p:spPr>
          <a:xfrm>
            <a:off x="5904946" y="3166904"/>
            <a:ext cx="2340634" cy="714264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Nach unten gekrümmter Pfeil 17"/>
          <p:cNvSpPr/>
          <p:nvPr/>
        </p:nvSpPr>
        <p:spPr>
          <a:xfrm>
            <a:off x="4856847" y="2740632"/>
            <a:ext cx="1785668" cy="567666"/>
          </a:xfrm>
          <a:prstGeom prst="curvedDown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pic>
        <p:nvPicPr>
          <p:cNvPr id="19" name="Grafik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9048" y="5223880"/>
            <a:ext cx="5201376" cy="1400370"/>
          </a:xfrm>
          <a:prstGeom prst="rect">
            <a:avLst/>
          </a:prstGeom>
        </p:spPr>
      </p:pic>
      <p:sp>
        <p:nvSpPr>
          <p:cNvPr id="20" name="Pfeil nach unten 19"/>
          <p:cNvSpPr/>
          <p:nvPr/>
        </p:nvSpPr>
        <p:spPr>
          <a:xfrm>
            <a:off x="5564038" y="4680972"/>
            <a:ext cx="914400" cy="715093"/>
          </a:xfrm>
          <a:prstGeom prst="downArrow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 w="28575">
            <a:solidFill>
              <a:srgbClr val="FF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65904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1280890"/>
          </a:xfrm>
        </p:spPr>
        <p:txBody>
          <a:bodyPr/>
          <a:lstStyle/>
          <a:p>
            <a:r>
              <a:rPr lang="de-DE" dirty="0" smtClean="0"/>
              <a:t>Lagesensor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792404" y="1251583"/>
            <a:ext cx="10363826" cy="5537406"/>
          </a:xfrm>
        </p:spPr>
        <p:txBody>
          <a:bodyPr>
            <a:normAutofit/>
          </a:bodyPr>
          <a:lstStyle/>
          <a:p>
            <a:r>
              <a:rPr lang="de-DE" sz="2400" b="1" dirty="0"/>
              <a:t>Lagesensor kennenlernen</a:t>
            </a:r>
            <a:br>
              <a:rPr lang="de-DE" sz="2400" b="1" dirty="0"/>
            </a:br>
            <a:r>
              <a:rPr lang="de-DE" sz="2400" dirty="0"/>
              <a:t>Zum Testen dieser Funktionen ist es oft von Vorteil, dass du den Calliope an die Batterie anschließt</a:t>
            </a:r>
            <a:r>
              <a:rPr lang="de-DE" sz="2400" dirty="0" smtClean="0"/>
              <a:t>.</a:t>
            </a:r>
          </a:p>
          <a:p>
            <a:r>
              <a:rPr lang="de-DE" sz="2400" dirty="0"/>
              <a:t>Ordne folgenden Eingabe-Eigenschaften die angegebenen Aktionen zu.</a:t>
            </a:r>
            <a:br>
              <a:rPr lang="de-DE" sz="2400" dirty="0"/>
            </a:br>
            <a:endParaRPr lang="de-DE" sz="2400" dirty="0" smtClean="0"/>
          </a:p>
          <a:p>
            <a:endParaRPr lang="de-DE" sz="2400" dirty="0"/>
          </a:p>
          <a:p>
            <a:endParaRPr lang="de-DE" sz="2400" dirty="0" smtClean="0"/>
          </a:p>
        </p:txBody>
      </p:sp>
      <p:grpSp>
        <p:nvGrpSpPr>
          <p:cNvPr id="10" name="Gruppieren 9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11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5" name="Grafi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4987" y="2949793"/>
            <a:ext cx="5449060" cy="3753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57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695642"/>
          </a:xfrm>
        </p:spPr>
        <p:txBody>
          <a:bodyPr/>
          <a:lstStyle/>
          <a:p>
            <a:r>
              <a:rPr lang="de-DE" dirty="0" smtClean="0"/>
              <a:t>Lagesensor</a:t>
            </a:r>
            <a:endParaRPr lang="de-DE" dirty="0"/>
          </a:p>
        </p:txBody>
      </p:sp>
      <p:graphicFrame>
        <p:nvGraphicFramePr>
          <p:cNvPr id="9" name="Inhaltsplatzhalter 8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173623295"/>
              </p:ext>
            </p:extLst>
          </p:nvPr>
        </p:nvGraphicFramePr>
        <p:xfrm>
          <a:off x="1613139" y="1789841"/>
          <a:ext cx="7103215" cy="47117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878600">
                  <a:extLst>
                    <a:ext uri="{9D8B030D-6E8A-4147-A177-3AD203B41FA5}">
                      <a16:colId xmlns:a16="http://schemas.microsoft.com/office/drawing/2014/main" val="3237201469"/>
                    </a:ext>
                  </a:extLst>
                </a:gridCol>
                <a:gridCol w="2581257">
                  <a:extLst>
                    <a:ext uri="{9D8B030D-6E8A-4147-A177-3AD203B41FA5}">
                      <a16:colId xmlns:a16="http://schemas.microsoft.com/office/drawing/2014/main" val="1195726972"/>
                    </a:ext>
                  </a:extLst>
                </a:gridCol>
                <a:gridCol w="2643358">
                  <a:extLst>
                    <a:ext uri="{9D8B030D-6E8A-4147-A177-3AD203B41FA5}">
                      <a16:colId xmlns:a16="http://schemas.microsoft.com/office/drawing/2014/main" val="3576972142"/>
                    </a:ext>
                  </a:extLst>
                </a:gridCol>
              </a:tblGrid>
              <a:tr h="4711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  <a:latin typeface="+mj-lt"/>
                        </a:rPr>
                        <a:t>geschüttelt</a:t>
                      </a:r>
                      <a:endParaRPr lang="de-DE" sz="24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810"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  <a:latin typeface="+mj-lt"/>
                        </a:rPr>
                        <a:t>spiele Melodie</a:t>
                      </a:r>
                      <a:endParaRPr lang="de-DE" sz="24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2400" dirty="0"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93077002"/>
                  </a:ext>
                </a:extLst>
              </a:tr>
            </a:tbl>
          </a:graphicData>
        </a:graphic>
      </p:graphicFrame>
      <p:grpSp>
        <p:nvGrpSpPr>
          <p:cNvPr id="5" name="Gruppieren 4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6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5121" name="Grafik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263" y="1892076"/>
            <a:ext cx="1885950" cy="266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1862" y="2872982"/>
            <a:ext cx="4810796" cy="90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7266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695642"/>
          </a:xfrm>
        </p:spPr>
        <p:txBody>
          <a:bodyPr/>
          <a:lstStyle/>
          <a:p>
            <a:r>
              <a:rPr lang="de-DE" dirty="0" smtClean="0"/>
              <a:t>Lagesensor</a:t>
            </a:r>
            <a:endParaRPr lang="de-DE" dirty="0"/>
          </a:p>
        </p:txBody>
      </p:sp>
      <p:grpSp>
        <p:nvGrpSpPr>
          <p:cNvPr id="5" name="Gruppieren 4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6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1542905"/>
              </p:ext>
            </p:extLst>
          </p:nvPr>
        </p:nvGraphicFramePr>
        <p:xfrm>
          <a:off x="1658633" y="1887209"/>
          <a:ext cx="7272853" cy="51435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923464">
                  <a:extLst>
                    <a:ext uri="{9D8B030D-6E8A-4147-A177-3AD203B41FA5}">
                      <a16:colId xmlns:a16="http://schemas.microsoft.com/office/drawing/2014/main" val="1261492692"/>
                    </a:ext>
                  </a:extLst>
                </a:gridCol>
                <a:gridCol w="3217879">
                  <a:extLst>
                    <a:ext uri="{9D8B030D-6E8A-4147-A177-3AD203B41FA5}">
                      <a16:colId xmlns:a16="http://schemas.microsoft.com/office/drawing/2014/main" val="696676214"/>
                    </a:ext>
                  </a:extLst>
                </a:gridCol>
                <a:gridCol w="2131510">
                  <a:extLst>
                    <a:ext uri="{9D8B030D-6E8A-4147-A177-3AD203B41FA5}">
                      <a16:colId xmlns:a16="http://schemas.microsoft.com/office/drawing/2014/main" val="522410694"/>
                    </a:ext>
                  </a:extLst>
                </a:gridCol>
              </a:tblGrid>
              <a:tr h="5143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400" dirty="0">
                          <a:effectLst/>
                          <a:latin typeface="+mj-lt"/>
                        </a:rPr>
                        <a:t>Logo oben</a:t>
                      </a:r>
                      <a:endParaRPr lang="de-DE" sz="2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  <a:latin typeface="+mj-lt"/>
                        </a:rPr>
                        <a:t>LED grün leuchten</a:t>
                      </a:r>
                      <a:endParaRPr lang="de-DE" sz="24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2400" dirty="0"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38009095"/>
                  </a:ext>
                </a:extLst>
              </a:tr>
            </a:tbl>
          </a:graphicData>
        </a:graphic>
      </p:graphicFrame>
      <p:pic>
        <p:nvPicPr>
          <p:cNvPr id="6145" name="Grafik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2378" y="2001509"/>
            <a:ext cx="1790700" cy="28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5915" y="3724035"/>
            <a:ext cx="3305636" cy="876422"/>
          </a:xfrm>
          <a:prstGeom prst="rect">
            <a:avLst/>
          </a:prstGeom>
        </p:spPr>
      </p:pic>
      <p:grpSp>
        <p:nvGrpSpPr>
          <p:cNvPr id="14" name="Gruppieren 13"/>
          <p:cNvGrpSpPr/>
          <p:nvPr/>
        </p:nvGrpSpPr>
        <p:grpSpPr>
          <a:xfrm>
            <a:off x="4471351" y="2820781"/>
            <a:ext cx="3559352" cy="3559352"/>
            <a:chOff x="4859540" y="2734573"/>
            <a:chExt cx="3559352" cy="3559352"/>
          </a:xfrm>
        </p:grpSpPr>
        <p:pic>
          <p:nvPicPr>
            <p:cNvPr id="15" name="Grafik 1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70861">
              <a:off x="4859540" y="2734573"/>
              <a:ext cx="3559352" cy="3559352"/>
            </a:xfrm>
            <a:prstGeom prst="rect">
              <a:avLst/>
            </a:prstGeom>
          </p:spPr>
        </p:pic>
        <p:sp>
          <p:nvSpPr>
            <p:cNvPr id="16" name="Rechteck 15"/>
            <p:cNvSpPr/>
            <p:nvPr/>
          </p:nvSpPr>
          <p:spPr>
            <a:xfrm rot="15486387">
              <a:off x="5381047" y="4496142"/>
              <a:ext cx="831707" cy="496806"/>
            </a:xfrm>
            <a:prstGeom prst="rect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20" name="Gruppieren 19"/>
          <p:cNvGrpSpPr/>
          <p:nvPr/>
        </p:nvGrpSpPr>
        <p:grpSpPr>
          <a:xfrm rot="12939262">
            <a:off x="6799391" y="2820781"/>
            <a:ext cx="3559352" cy="3559352"/>
            <a:chOff x="4859540" y="2734573"/>
            <a:chExt cx="3559352" cy="3559352"/>
          </a:xfrm>
        </p:grpSpPr>
        <p:pic>
          <p:nvPicPr>
            <p:cNvPr id="21" name="Grafik 20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70861">
              <a:off x="4859540" y="2734573"/>
              <a:ext cx="3559352" cy="3559352"/>
            </a:xfrm>
            <a:prstGeom prst="rect">
              <a:avLst/>
            </a:prstGeom>
          </p:spPr>
        </p:pic>
        <p:sp>
          <p:nvSpPr>
            <p:cNvPr id="22" name="Rechteck 21"/>
            <p:cNvSpPr/>
            <p:nvPr/>
          </p:nvSpPr>
          <p:spPr>
            <a:xfrm rot="15486387">
              <a:off x="5381047" y="4496142"/>
              <a:ext cx="831707" cy="496806"/>
            </a:xfrm>
            <a:prstGeom prst="rect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cxnSp>
        <p:nvCxnSpPr>
          <p:cNvPr id="13" name="Gerader Verbinder 12"/>
          <p:cNvCxnSpPr/>
          <p:nvPr/>
        </p:nvCxnSpPr>
        <p:spPr>
          <a:xfrm>
            <a:off x="4873924" y="4277798"/>
            <a:ext cx="5978106" cy="904"/>
          </a:xfrm>
          <a:prstGeom prst="line">
            <a:avLst/>
          </a:prstGeom>
          <a:ln w="5715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8" name="Nach oben gekrümmter Pfeil 17"/>
          <p:cNvSpPr/>
          <p:nvPr/>
        </p:nvSpPr>
        <p:spPr>
          <a:xfrm>
            <a:off x="6679728" y="5848493"/>
            <a:ext cx="1636135" cy="626035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6850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695642"/>
          </a:xfrm>
        </p:spPr>
        <p:txBody>
          <a:bodyPr/>
          <a:lstStyle/>
          <a:p>
            <a:r>
              <a:rPr lang="de-DE" dirty="0" smtClean="0"/>
              <a:t>Lagesensor</a:t>
            </a:r>
            <a:endParaRPr lang="de-DE" dirty="0"/>
          </a:p>
        </p:txBody>
      </p:sp>
      <p:grpSp>
        <p:nvGrpSpPr>
          <p:cNvPr id="5" name="Gruppieren 4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6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Gruppieren 13"/>
          <p:cNvGrpSpPr/>
          <p:nvPr/>
        </p:nvGrpSpPr>
        <p:grpSpPr>
          <a:xfrm rot="4500397">
            <a:off x="4471351" y="2820781"/>
            <a:ext cx="3559352" cy="3559352"/>
            <a:chOff x="4859540" y="2734573"/>
            <a:chExt cx="3559352" cy="3559352"/>
          </a:xfrm>
        </p:grpSpPr>
        <p:pic>
          <p:nvPicPr>
            <p:cNvPr id="15" name="Grafik 1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70861">
              <a:off x="4859540" y="2734573"/>
              <a:ext cx="3559352" cy="3559352"/>
            </a:xfrm>
            <a:prstGeom prst="rect">
              <a:avLst/>
            </a:prstGeom>
          </p:spPr>
        </p:pic>
        <p:sp>
          <p:nvSpPr>
            <p:cNvPr id="16" name="Rechteck 15"/>
            <p:cNvSpPr/>
            <p:nvPr/>
          </p:nvSpPr>
          <p:spPr>
            <a:xfrm rot="15486387">
              <a:off x="5381047" y="4496142"/>
              <a:ext cx="831707" cy="496806"/>
            </a:xfrm>
            <a:prstGeom prst="rect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20" name="Gruppieren 19"/>
          <p:cNvGrpSpPr/>
          <p:nvPr/>
        </p:nvGrpSpPr>
        <p:grpSpPr>
          <a:xfrm rot="7795672">
            <a:off x="7310850" y="2756529"/>
            <a:ext cx="3559352" cy="3559352"/>
            <a:chOff x="4859540" y="2734573"/>
            <a:chExt cx="3559352" cy="3559352"/>
          </a:xfrm>
        </p:grpSpPr>
        <p:pic>
          <p:nvPicPr>
            <p:cNvPr id="21" name="Grafik 2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70861">
              <a:off x="4859540" y="2734573"/>
              <a:ext cx="3559352" cy="3559352"/>
            </a:xfrm>
            <a:prstGeom prst="rect">
              <a:avLst/>
            </a:prstGeom>
          </p:spPr>
        </p:pic>
        <p:sp>
          <p:nvSpPr>
            <p:cNvPr id="22" name="Rechteck 21"/>
            <p:cNvSpPr/>
            <p:nvPr/>
          </p:nvSpPr>
          <p:spPr>
            <a:xfrm rot="15486387">
              <a:off x="5381047" y="4496142"/>
              <a:ext cx="831707" cy="496806"/>
            </a:xfrm>
            <a:prstGeom prst="rect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cxnSp>
        <p:nvCxnSpPr>
          <p:cNvPr id="13" name="Gerader Verbinder 12"/>
          <p:cNvCxnSpPr/>
          <p:nvPr/>
        </p:nvCxnSpPr>
        <p:spPr>
          <a:xfrm>
            <a:off x="4873924" y="4277798"/>
            <a:ext cx="5978106" cy="904"/>
          </a:xfrm>
          <a:prstGeom prst="line">
            <a:avLst/>
          </a:prstGeom>
          <a:ln w="5715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8" name="Nach oben gekrümmter Pfeil 17"/>
          <p:cNvSpPr/>
          <p:nvPr/>
        </p:nvSpPr>
        <p:spPr>
          <a:xfrm rot="10800000">
            <a:off x="6802557" y="2722453"/>
            <a:ext cx="1636135" cy="626035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156409"/>
              </p:ext>
            </p:extLst>
          </p:nvPr>
        </p:nvGraphicFramePr>
        <p:xfrm>
          <a:off x="1662377" y="1639894"/>
          <a:ext cx="8130254" cy="51435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840612">
                  <a:extLst>
                    <a:ext uri="{9D8B030D-6E8A-4147-A177-3AD203B41FA5}">
                      <a16:colId xmlns:a16="http://schemas.microsoft.com/office/drawing/2014/main" val="2779453931"/>
                    </a:ext>
                  </a:extLst>
                </a:gridCol>
                <a:gridCol w="2872596">
                  <a:extLst>
                    <a:ext uri="{9D8B030D-6E8A-4147-A177-3AD203B41FA5}">
                      <a16:colId xmlns:a16="http://schemas.microsoft.com/office/drawing/2014/main" val="1750218065"/>
                    </a:ext>
                  </a:extLst>
                </a:gridCol>
                <a:gridCol w="2417046">
                  <a:extLst>
                    <a:ext uri="{9D8B030D-6E8A-4147-A177-3AD203B41FA5}">
                      <a16:colId xmlns:a16="http://schemas.microsoft.com/office/drawing/2014/main" val="4125451114"/>
                    </a:ext>
                  </a:extLst>
                </a:gridCol>
              </a:tblGrid>
              <a:tr h="5143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  <a:latin typeface="+mj-lt"/>
                        </a:rPr>
                        <a:t>Logo nach unten</a:t>
                      </a:r>
                      <a:endParaRPr lang="de-DE" sz="24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400" dirty="0">
                          <a:effectLst/>
                          <a:latin typeface="+mj-lt"/>
                        </a:rPr>
                        <a:t>LED blau </a:t>
                      </a:r>
                      <a:r>
                        <a:rPr lang="de-DE" sz="2400" dirty="0" smtClean="0">
                          <a:effectLst/>
                          <a:latin typeface="+mj-lt"/>
                        </a:rPr>
                        <a:t>leuchten</a:t>
                      </a:r>
                      <a:endParaRPr lang="de-DE" sz="2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2400" dirty="0"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87455550"/>
                  </a:ext>
                </a:extLst>
              </a:tr>
            </a:tbl>
          </a:graphicData>
        </a:graphic>
      </p:graphicFrame>
      <p:pic>
        <p:nvPicPr>
          <p:cNvPr id="7169" name="Grafik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7795" y="1705369"/>
            <a:ext cx="2181225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4147" y="3742464"/>
            <a:ext cx="3343742" cy="876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5247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695642"/>
          </a:xfrm>
        </p:spPr>
        <p:txBody>
          <a:bodyPr/>
          <a:lstStyle/>
          <a:p>
            <a:r>
              <a:rPr lang="de-DE" dirty="0" smtClean="0"/>
              <a:t>Lagesensor</a:t>
            </a:r>
            <a:endParaRPr lang="de-DE" dirty="0"/>
          </a:p>
        </p:txBody>
      </p:sp>
      <p:grpSp>
        <p:nvGrpSpPr>
          <p:cNvPr id="5" name="Gruppieren 4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6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8860378"/>
              </p:ext>
            </p:extLst>
          </p:nvPr>
        </p:nvGraphicFramePr>
        <p:xfrm>
          <a:off x="1716657" y="2465178"/>
          <a:ext cx="7746519" cy="73152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048735">
                  <a:extLst>
                    <a:ext uri="{9D8B030D-6E8A-4147-A177-3AD203B41FA5}">
                      <a16:colId xmlns:a16="http://schemas.microsoft.com/office/drawing/2014/main" val="433477034"/>
                    </a:ext>
                  </a:extLst>
                </a:gridCol>
                <a:gridCol w="3097180">
                  <a:extLst>
                    <a:ext uri="{9D8B030D-6E8A-4147-A177-3AD203B41FA5}">
                      <a16:colId xmlns:a16="http://schemas.microsoft.com/office/drawing/2014/main" val="935706251"/>
                    </a:ext>
                  </a:extLst>
                </a:gridCol>
                <a:gridCol w="2600604">
                  <a:extLst>
                    <a:ext uri="{9D8B030D-6E8A-4147-A177-3AD203B41FA5}">
                      <a16:colId xmlns:a16="http://schemas.microsoft.com/office/drawing/2014/main" val="3302805013"/>
                    </a:ext>
                  </a:extLst>
                </a:gridCol>
              </a:tblGrid>
              <a:tr h="5143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  <a:latin typeface="+mj-lt"/>
                        </a:rPr>
                        <a:t>Display nach oben</a:t>
                      </a:r>
                      <a:endParaRPr lang="de-DE" sz="24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  <a:latin typeface="+mj-lt"/>
                        </a:rPr>
                        <a:t>Pfeil nach oben </a:t>
                      </a:r>
                      <a:r>
                        <a:rPr lang="de-DE" sz="2400">
                          <a:effectLst/>
                          <a:latin typeface="+mj-lt"/>
                          <a:sym typeface="Wingdings" panose="05000000000000000000" pitchFamily="2" charset="2"/>
                        </a:rPr>
                        <a:t></a:t>
                      </a:r>
                      <a:r>
                        <a:rPr lang="de-DE" sz="2400">
                          <a:effectLst/>
                          <a:latin typeface="+mj-lt"/>
                        </a:rPr>
                        <a:t> anzeigen</a:t>
                      </a:r>
                      <a:endParaRPr lang="de-DE" sz="24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2400" dirty="0"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89675900"/>
                  </a:ext>
                </a:extLst>
              </a:tr>
            </a:tbl>
          </a:graphicData>
        </a:graphic>
      </p:graphicFrame>
      <p:pic>
        <p:nvPicPr>
          <p:cNvPr id="8193" name="Grafik 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551" y="2678538"/>
            <a:ext cx="2333625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4912" y="3689091"/>
            <a:ext cx="2562583" cy="1981477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1884" y="3196698"/>
            <a:ext cx="4242453" cy="3456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3090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695642"/>
          </a:xfrm>
        </p:spPr>
        <p:txBody>
          <a:bodyPr/>
          <a:lstStyle/>
          <a:p>
            <a:r>
              <a:rPr lang="de-DE" dirty="0" smtClean="0"/>
              <a:t>Lagesensor</a:t>
            </a:r>
            <a:endParaRPr lang="de-DE" dirty="0"/>
          </a:p>
        </p:txBody>
      </p:sp>
      <p:grpSp>
        <p:nvGrpSpPr>
          <p:cNvPr id="5" name="Gruppieren 4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6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6952998"/>
              </p:ext>
            </p:extLst>
          </p:nvPr>
        </p:nvGraphicFramePr>
        <p:xfrm>
          <a:off x="1716657" y="2465178"/>
          <a:ext cx="7746519" cy="73152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048735">
                  <a:extLst>
                    <a:ext uri="{9D8B030D-6E8A-4147-A177-3AD203B41FA5}">
                      <a16:colId xmlns:a16="http://schemas.microsoft.com/office/drawing/2014/main" val="433477034"/>
                    </a:ext>
                  </a:extLst>
                </a:gridCol>
                <a:gridCol w="3097180">
                  <a:extLst>
                    <a:ext uri="{9D8B030D-6E8A-4147-A177-3AD203B41FA5}">
                      <a16:colId xmlns:a16="http://schemas.microsoft.com/office/drawing/2014/main" val="935706251"/>
                    </a:ext>
                  </a:extLst>
                </a:gridCol>
                <a:gridCol w="2600604">
                  <a:extLst>
                    <a:ext uri="{9D8B030D-6E8A-4147-A177-3AD203B41FA5}">
                      <a16:colId xmlns:a16="http://schemas.microsoft.com/office/drawing/2014/main" val="3302805013"/>
                    </a:ext>
                  </a:extLst>
                </a:gridCol>
              </a:tblGrid>
              <a:tr h="5143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400" dirty="0">
                          <a:effectLst/>
                          <a:latin typeface="+mj-lt"/>
                        </a:rPr>
                        <a:t>Display nach </a:t>
                      </a:r>
                      <a:r>
                        <a:rPr lang="de-DE" sz="2400" dirty="0" smtClean="0">
                          <a:effectLst/>
                          <a:latin typeface="+mj-lt"/>
                        </a:rPr>
                        <a:t>unten</a:t>
                      </a:r>
                      <a:endParaRPr lang="de-DE" sz="2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400" dirty="0">
                          <a:effectLst/>
                          <a:latin typeface="+mj-lt"/>
                        </a:rPr>
                        <a:t>Pfeil nach oben </a:t>
                      </a:r>
                      <a:r>
                        <a:rPr lang="de-DE" sz="2400" dirty="0" smtClean="0">
                          <a:effectLst/>
                          <a:latin typeface="+mj-lt"/>
                          <a:sym typeface="Wingdings" panose="05000000000000000000" pitchFamily="2" charset="2"/>
                        </a:rPr>
                        <a:t></a:t>
                      </a:r>
                      <a:r>
                        <a:rPr lang="de-DE" sz="2400" dirty="0" smtClean="0">
                          <a:effectLst/>
                          <a:latin typeface="+mj-lt"/>
                        </a:rPr>
                        <a:t> </a:t>
                      </a:r>
                      <a:r>
                        <a:rPr lang="de-DE" sz="2400" dirty="0">
                          <a:effectLst/>
                          <a:latin typeface="+mj-lt"/>
                        </a:rPr>
                        <a:t>anzeigen</a:t>
                      </a:r>
                      <a:endParaRPr lang="de-DE" sz="2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2400" dirty="0">
                        <a:effectLst/>
                        <a:latin typeface="+mj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89675900"/>
                  </a:ext>
                </a:extLst>
              </a:tr>
            </a:tbl>
          </a:graphicData>
        </a:graphic>
      </p:graphicFrame>
      <p:pic>
        <p:nvPicPr>
          <p:cNvPr id="11" name="Grafik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4601884" y="3196698"/>
            <a:ext cx="4242453" cy="3456137"/>
          </a:xfrm>
          <a:prstGeom prst="rect">
            <a:avLst/>
          </a:prstGeom>
        </p:spPr>
      </p:pic>
      <p:pic>
        <p:nvPicPr>
          <p:cNvPr id="10" name="Grafik 9"/>
          <p:cNvPicPr/>
          <p:nvPr/>
        </p:nvPicPr>
        <p:blipFill>
          <a:blip r:embed="rId3"/>
          <a:stretch>
            <a:fillRect/>
          </a:stretch>
        </p:blipFill>
        <p:spPr>
          <a:xfrm>
            <a:off x="6930204" y="2646075"/>
            <a:ext cx="2437765" cy="275590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6657" y="3670938"/>
            <a:ext cx="2514951" cy="2000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740114"/>
      </p:ext>
    </p:extLst>
  </p:cSld>
  <p:clrMapOvr>
    <a:masterClrMapping/>
  </p:clrMapOvr>
</p:sld>
</file>

<file path=ppt/theme/theme1.xml><?xml version="1.0" encoding="utf-8"?>
<a:theme xmlns:a="http://schemas.openxmlformats.org/drawingml/2006/main" name="Fetzen">
  <a:themeElements>
    <a:clrScheme name="Fetzen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Fetzen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etze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139</Words>
  <Application>Microsoft Office PowerPoint</Application>
  <PresentationFormat>Breitbild</PresentationFormat>
  <Paragraphs>58</Paragraphs>
  <Slides>12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12</vt:i4>
      </vt:variant>
    </vt:vector>
  </HeadingPairs>
  <TitlesOfParts>
    <vt:vector size="21" baseType="lpstr">
      <vt:lpstr>Arial</vt:lpstr>
      <vt:lpstr>Calibri</vt:lpstr>
      <vt:lpstr>Century Gothic</vt:lpstr>
      <vt:lpstr>Segoe Print</vt:lpstr>
      <vt:lpstr>Symbol</vt:lpstr>
      <vt:lpstr>Times New Roman</vt:lpstr>
      <vt:lpstr>Wingdings</vt:lpstr>
      <vt:lpstr>Wingdings 3</vt:lpstr>
      <vt:lpstr>Fetzen</vt:lpstr>
      <vt:lpstr>Lagesensor</vt:lpstr>
      <vt:lpstr>Überblick „Lagesensor“</vt:lpstr>
      <vt:lpstr>Überblick „Lagesensor“</vt:lpstr>
      <vt:lpstr>Lagesensor</vt:lpstr>
      <vt:lpstr>Lagesensor</vt:lpstr>
      <vt:lpstr>Lagesensor</vt:lpstr>
      <vt:lpstr>Lagesensor</vt:lpstr>
      <vt:lpstr>Lagesensor</vt:lpstr>
      <vt:lpstr>Lagesensor</vt:lpstr>
      <vt:lpstr>Lagesensor</vt:lpstr>
      <vt:lpstr>Lagesensor</vt:lpstr>
      <vt:lpstr>Lagesensor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Calliope</dc:title>
  <dc:creator>Willi Heßlinger</dc:creator>
  <cp:lastModifiedBy>Willi Heßlinger</cp:lastModifiedBy>
  <cp:revision>81</cp:revision>
  <dcterms:created xsi:type="dcterms:W3CDTF">2018-08-30T13:11:55Z</dcterms:created>
  <dcterms:modified xsi:type="dcterms:W3CDTF">2019-03-07T23:11:49Z</dcterms:modified>
</cp:coreProperties>
</file>