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57" r:id="rId3"/>
    <p:sldId id="262" r:id="rId4"/>
    <p:sldId id="261" r:id="rId5"/>
    <p:sldId id="276" r:id="rId6"/>
    <p:sldId id="275" r:id="rId7"/>
    <p:sldId id="263" r:id="rId8"/>
    <p:sldId id="265" r:id="rId9"/>
    <p:sldId id="269" r:id="rId10"/>
    <p:sldId id="273" r:id="rId11"/>
    <p:sldId id="27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1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336" y="6497171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Bilderwechsel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9091" y="423589"/>
            <a:ext cx="3625254" cy="3156373"/>
          </a:xfrm>
          <a:prstGeom prst="rect">
            <a:avLst/>
          </a:prstGeom>
        </p:spPr>
      </p:pic>
      <p:sp>
        <p:nvSpPr>
          <p:cNvPr id="5" name="Abgerundetes Rechteck 4"/>
          <p:cNvSpPr/>
          <p:nvPr/>
        </p:nvSpPr>
        <p:spPr>
          <a:xfrm>
            <a:off x="8773064" y="1181818"/>
            <a:ext cx="897147" cy="923027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1905686" y="1317871"/>
            <a:ext cx="39982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LED-Display</a:t>
            </a:r>
            <a:endParaRPr lang="de-DE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7" name="Pfeil nach rechts 6"/>
          <p:cNvSpPr/>
          <p:nvPr/>
        </p:nvSpPr>
        <p:spPr>
          <a:xfrm>
            <a:off x="6550024" y="1454227"/>
            <a:ext cx="948906" cy="650618"/>
          </a:xfrm>
          <a:prstGeom prst="rightArrow">
            <a:avLst/>
          </a:prstGeom>
          <a:solidFill>
            <a:srgbClr val="009900"/>
          </a:solidFill>
          <a:ln>
            <a:solidFill>
              <a:srgbClr val="0099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89" y="5903662"/>
            <a:ext cx="4020111" cy="57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2e </a:t>
            </a:r>
            <a:r>
              <a:rPr lang="de-DE" dirty="0" smtClean="0"/>
              <a:t>Bilderwechsel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792404" y="1031927"/>
            <a:ext cx="9814435" cy="461665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Wo befinden sich die Pins auf dem Calliope?</a:t>
            </a:r>
            <a:endParaRPr lang="de-DE" sz="2800" b="1" i="1" dirty="0">
              <a:solidFill>
                <a:schemeClr val="tx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1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6171" y="1578060"/>
            <a:ext cx="5939354" cy="5213179"/>
          </a:xfrm>
          <a:prstGeom prst="rect">
            <a:avLst/>
          </a:prstGeom>
        </p:spPr>
      </p:pic>
      <p:sp>
        <p:nvSpPr>
          <p:cNvPr id="27" name="Ellipse 26"/>
          <p:cNvSpPr/>
          <p:nvPr/>
        </p:nvSpPr>
        <p:spPr>
          <a:xfrm>
            <a:off x="3848056" y="3821630"/>
            <a:ext cx="1068588" cy="934831"/>
          </a:xfrm>
          <a:prstGeom prst="ellipse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Ellipse 27"/>
          <p:cNvSpPr/>
          <p:nvPr/>
        </p:nvSpPr>
        <p:spPr>
          <a:xfrm>
            <a:off x="5195313" y="5856408"/>
            <a:ext cx="1068588" cy="934831"/>
          </a:xfrm>
          <a:prstGeom prst="ellipse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Ellipse 28"/>
          <p:cNvSpPr/>
          <p:nvPr/>
        </p:nvSpPr>
        <p:spPr>
          <a:xfrm>
            <a:off x="7555419" y="5856407"/>
            <a:ext cx="1068588" cy="934831"/>
          </a:xfrm>
          <a:prstGeom prst="ellipse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Ellipse 29"/>
          <p:cNvSpPr/>
          <p:nvPr/>
        </p:nvSpPr>
        <p:spPr>
          <a:xfrm>
            <a:off x="8846937" y="3821630"/>
            <a:ext cx="1068588" cy="934831"/>
          </a:xfrm>
          <a:prstGeom prst="ellipse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7614343" y="1555858"/>
            <a:ext cx="1068588" cy="934831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/>
          <p:cNvSpPr/>
          <p:nvPr/>
        </p:nvSpPr>
        <p:spPr>
          <a:xfrm>
            <a:off x="5165327" y="1544722"/>
            <a:ext cx="1068588" cy="934831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/>
        </p:nvSpPr>
        <p:spPr>
          <a:xfrm>
            <a:off x="3818734" y="1781304"/>
            <a:ext cx="112723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„-“</a:t>
            </a:r>
            <a:endParaRPr lang="de-DE" sz="2400" b="1" dirty="0"/>
          </a:p>
        </p:txBody>
      </p:sp>
      <p:sp>
        <p:nvSpPr>
          <p:cNvPr id="18" name="Rechteck 17"/>
          <p:cNvSpPr/>
          <p:nvPr/>
        </p:nvSpPr>
        <p:spPr>
          <a:xfrm>
            <a:off x="8914891" y="1714653"/>
            <a:ext cx="1181734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„+“</a:t>
            </a:r>
            <a:endParaRPr lang="de-DE" sz="2400" b="1" dirty="0"/>
          </a:p>
        </p:txBody>
      </p:sp>
      <p:sp>
        <p:nvSpPr>
          <p:cNvPr id="20" name="Rechteck 19"/>
          <p:cNvSpPr/>
          <p:nvPr/>
        </p:nvSpPr>
        <p:spPr>
          <a:xfrm>
            <a:off x="3832479" y="5940107"/>
            <a:ext cx="96212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1 </a:t>
            </a:r>
            <a:endParaRPr lang="de-DE" sz="2400" b="1" dirty="0"/>
          </a:p>
        </p:txBody>
      </p:sp>
      <p:sp>
        <p:nvSpPr>
          <p:cNvPr id="21" name="Rechteck 20"/>
          <p:cNvSpPr/>
          <p:nvPr/>
        </p:nvSpPr>
        <p:spPr>
          <a:xfrm>
            <a:off x="8749892" y="5940108"/>
            <a:ext cx="96212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2 </a:t>
            </a:r>
            <a:endParaRPr lang="de-DE" sz="2400" b="1" dirty="0"/>
          </a:p>
        </p:txBody>
      </p:sp>
      <p:sp>
        <p:nvSpPr>
          <p:cNvPr id="22" name="Rechteck 21"/>
          <p:cNvSpPr/>
          <p:nvPr/>
        </p:nvSpPr>
        <p:spPr>
          <a:xfrm>
            <a:off x="10168164" y="4184649"/>
            <a:ext cx="96212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3 </a:t>
            </a:r>
            <a:endParaRPr lang="de-DE" sz="2400" b="1" dirty="0"/>
          </a:p>
        </p:txBody>
      </p:sp>
      <p:sp>
        <p:nvSpPr>
          <p:cNvPr id="24" name="Rechteck 23"/>
          <p:cNvSpPr/>
          <p:nvPr/>
        </p:nvSpPr>
        <p:spPr>
          <a:xfrm>
            <a:off x="2633294" y="3953816"/>
            <a:ext cx="96212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0 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338867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2e Bilderwechselns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792404" y="1279097"/>
            <a:ext cx="9814435" cy="1200329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tx1"/>
                </a:solidFill>
              </a:rPr>
              <a:t>Für die Verwendung der Pin ist es wichtig, dass beim Ausführen des Programm mit dem Kontakt der </a:t>
            </a:r>
            <a:r>
              <a:rPr lang="de-DE" sz="2400" b="1" u="sng" dirty="0" smtClean="0">
                <a:solidFill>
                  <a:schemeClr val="tx1"/>
                </a:solidFill>
              </a:rPr>
              <a:t>jeweiligen Pin-Nummer </a:t>
            </a:r>
            <a:r>
              <a:rPr lang="de-DE" sz="2400" b="1" dirty="0" smtClean="0">
                <a:solidFill>
                  <a:schemeClr val="tx1"/>
                </a:solidFill>
              </a:rPr>
              <a:t>auch die </a:t>
            </a:r>
            <a:r>
              <a:rPr lang="de-DE" sz="2400" b="1" u="sng" dirty="0" smtClean="0">
                <a:solidFill>
                  <a:schemeClr val="tx1"/>
                </a:solidFill>
              </a:rPr>
              <a:t>Pin „-“ </a:t>
            </a:r>
            <a:r>
              <a:rPr lang="de-DE" sz="2400" b="1" dirty="0" smtClean="0">
                <a:solidFill>
                  <a:schemeClr val="tx1"/>
                </a:solidFill>
              </a:rPr>
              <a:t>berührt wird.</a:t>
            </a:r>
            <a:endParaRPr lang="de-DE" sz="2800" b="1" i="1" dirty="0">
              <a:solidFill>
                <a:schemeClr val="tx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1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Grafik 1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013" y="2699956"/>
            <a:ext cx="3798253" cy="3702685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792404" y="3312507"/>
            <a:ext cx="112723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„-“</a:t>
            </a:r>
            <a:endParaRPr lang="de-DE" sz="2400" b="1" dirty="0"/>
          </a:p>
        </p:txBody>
      </p:sp>
      <p:sp>
        <p:nvSpPr>
          <p:cNvPr id="19" name="Rechteck 18"/>
          <p:cNvSpPr/>
          <p:nvPr/>
        </p:nvSpPr>
        <p:spPr>
          <a:xfrm>
            <a:off x="425476" y="5243950"/>
            <a:ext cx="1915909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„0“ </a:t>
            </a:r>
          </a:p>
          <a:p>
            <a:r>
              <a:rPr lang="de-DE" sz="2400" b="1" dirty="0" smtClean="0"/>
              <a:t>oder „1“, …</a:t>
            </a:r>
            <a:endParaRPr lang="de-DE" sz="2400" b="1" dirty="0"/>
          </a:p>
        </p:txBody>
      </p:sp>
      <p:sp>
        <p:nvSpPr>
          <p:cNvPr id="20" name="Rechteck 19"/>
          <p:cNvSpPr/>
          <p:nvPr/>
        </p:nvSpPr>
        <p:spPr>
          <a:xfrm>
            <a:off x="792404" y="4294796"/>
            <a:ext cx="94047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de-DE" sz="2400" b="1" dirty="0" smtClean="0"/>
              <a:t>+</a:t>
            </a:r>
            <a:endParaRPr lang="de-DE" sz="2400" b="1" dirty="0"/>
          </a:p>
        </p:txBody>
      </p:sp>
      <p:sp>
        <p:nvSpPr>
          <p:cNvPr id="21" name="Pfeil nach rechts 20"/>
          <p:cNvSpPr/>
          <p:nvPr/>
        </p:nvSpPr>
        <p:spPr>
          <a:xfrm>
            <a:off x="2973463" y="3774172"/>
            <a:ext cx="671574" cy="449522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Pfeil nach rechts 21"/>
          <p:cNvSpPr/>
          <p:nvPr/>
        </p:nvSpPr>
        <p:spPr>
          <a:xfrm>
            <a:off x="2637676" y="5513318"/>
            <a:ext cx="671574" cy="449522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6549479" y="2629572"/>
            <a:ext cx="4413894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2000" b="1" dirty="0" smtClean="0"/>
              <a:t>In der Simulation wird dies derzeit </a:t>
            </a:r>
            <a:r>
              <a:rPr lang="de-DE" sz="2000" b="1" u="sng" dirty="0" smtClean="0">
                <a:solidFill>
                  <a:srgbClr val="FF0000"/>
                </a:solidFill>
              </a:rPr>
              <a:t>nicht</a:t>
            </a:r>
            <a:r>
              <a:rPr lang="de-DE" sz="2000" b="1" dirty="0" smtClean="0"/>
              <a:t> angezeigt, da man mit der Maus immer </a:t>
            </a:r>
            <a:r>
              <a:rPr lang="de-DE" sz="2000" b="1" dirty="0" smtClean="0">
                <a:solidFill>
                  <a:srgbClr val="FF0000"/>
                </a:solidFill>
              </a:rPr>
              <a:t>nur eine Pin </a:t>
            </a:r>
            <a:r>
              <a:rPr lang="de-DE" sz="2000" b="1" dirty="0" smtClean="0"/>
              <a:t>anklicken kann.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3713" y="4157760"/>
            <a:ext cx="2025425" cy="2172380"/>
          </a:xfrm>
          <a:prstGeom prst="rect">
            <a:avLst/>
          </a:prstGeom>
        </p:spPr>
      </p:pic>
      <p:cxnSp>
        <p:nvCxnSpPr>
          <p:cNvPr id="8" name="Gerader Verbinder 7"/>
          <p:cNvCxnSpPr/>
          <p:nvPr/>
        </p:nvCxnSpPr>
        <p:spPr>
          <a:xfrm>
            <a:off x="7598004" y="4103157"/>
            <a:ext cx="2271860" cy="2401338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V="1">
            <a:off x="7598004" y="4103158"/>
            <a:ext cx="2271860" cy="2401337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2866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Überblick „Bilderwechsel“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254285"/>
            <a:ext cx="11318842" cy="5172394"/>
          </a:xfrm>
        </p:spPr>
        <p:txBody>
          <a:bodyPr>
            <a:noAutofit/>
          </a:bodyPr>
          <a:lstStyle/>
          <a:p>
            <a:r>
              <a:rPr lang="de-DE" sz="2400" dirty="0" smtClean="0"/>
              <a:t>Eingabe/Anzeige von </a:t>
            </a:r>
            <a:r>
              <a:rPr lang="de-DE" sz="2400" b="1" dirty="0" smtClean="0"/>
              <a:t>Bilderwechseln</a:t>
            </a:r>
          </a:p>
          <a:p>
            <a:r>
              <a:rPr lang="de-DE" sz="2400" b="1" dirty="0"/>
              <a:t>Hinweis: 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b="1" dirty="0">
                <a:solidFill>
                  <a:schemeClr val="accent6">
                    <a:lumMod val="75000"/>
                  </a:schemeClr>
                </a:solidFill>
              </a:rPr>
              <a:t>Der Text erscheint Buchstabe nach Buchstabe in einer sog. Laufschrift!</a:t>
            </a:r>
          </a:p>
          <a:p>
            <a:r>
              <a:rPr lang="de-DE" sz="2400" b="1" dirty="0" smtClean="0"/>
              <a:t>Anzeigedauer des Schriftzuges: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Wiederholung</a:t>
            </a:r>
            <a:r>
              <a:rPr lang="de-DE" sz="2400" dirty="0" smtClean="0"/>
              <a:t> (Schleife)</a:t>
            </a:r>
            <a:br>
              <a:rPr lang="de-DE" sz="2400" dirty="0" smtClean="0"/>
            </a:b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Zählwiederholung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de-DE" sz="24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fortlaufende (dauerhafte) Wiederholung</a:t>
            </a:r>
            <a:b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bedingte Wiederholung </a:t>
            </a:r>
          </a:p>
          <a:p>
            <a:r>
              <a:rPr lang="de-DE" sz="2400" dirty="0" smtClean="0"/>
              <a:t>Anzeige durch verschiedene Arten </a:t>
            </a:r>
            <a:br>
              <a:rPr lang="de-DE" sz="2400" dirty="0" smtClean="0"/>
            </a:br>
            <a:r>
              <a:rPr lang="de-DE" sz="2400" b="1" dirty="0" smtClean="0">
                <a:solidFill>
                  <a:srgbClr val="FF0000"/>
                </a:solidFill>
              </a:rPr>
              <a:t>Taste A, Taste B </a:t>
            </a: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b="1" dirty="0" smtClean="0"/>
              <a:t>und evtl. </a:t>
            </a:r>
            <a:r>
              <a:rPr lang="de-DE" sz="2400" b="1" dirty="0" smtClean="0">
                <a:solidFill>
                  <a:srgbClr val="FF0000"/>
                </a:solidFill>
              </a:rPr>
              <a:t>PIN 0, 1, 2, 3</a:t>
            </a:r>
            <a:r>
              <a:rPr lang="de-DE" sz="2400" b="1" dirty="0" smtClean="0"/>
              <a:t>.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2e Bilderwechsel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76577925"/>
              </p:ext>
            </p:extLst>
          </p:nvPr>
        </p:nvGraphicFramePr>
        <p:xfrm>
          <a:off x="637771" y="1433044"/>
          <a:ext cx="10467972" cy="26212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233986">
                  <a:extLst>
                    <a:ext uri="{9D8B030D-6E8A-4147-A177-3AD203B41FA5}">
                      <a16:colId xmlns:a16="http://schemas.microsoft.com/office/drawing/2014/main" val="3745587217"/>
                    </a:ext>
                  </a:extLst>
                </a:gridCol>
                <a:gridCol w="5233986">
                  <a:extLst>
                    <a:ext uri="{9D8B030D-6E8A-4147-A177-3AD203B41FA5}">
                      <a16:colId xmlns:a16="http://schemas.microsoft.com/office/drawing/2014/main" val="3238631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Arbeitsmaterial</a:t>
                      </a:r>
                      <a:endParaRPr lang="de-D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Beschreibung</a:t>
                      </a:r>
                      <a:endParaRPr lang="de-D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281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AB: </a:t>
                      </a:r>
                      <a:r>
                        <a:rPr lang="de-DE" sz="2200" b="1" dirty="0" smtClean="0"/>
                        <a:t>02e-Bilderwechsel.docx</a:t>
                      </a:r>
                      <a:endParaRPr lang="de-DE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Arbeitsblatt</a:t>
                      </a:r>
                      <a:r>
                        <a:rPr lang="de-DE" sz="2200" baseline="0" dirty="0" smtClean="0"/>
                        <a:t> für das Erstellen von eigenen Bildern durch Anklicken der einzelnen LEDs im Display des Calliope Mini.</a:t>
                      </a:r>
                      <a:endParaRPr lang="de-D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419878"/>
                  </a:ext>
                </a:extLst>
              </a:tr>
              <a:tr h="215761"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Zunächst</a:t>
                      </a:r>
                      <a:r>
                        <a:rPr lang="de-DE" sz="2200" baseline="0" dirty="0" smtClean="0"/>
                        <a:t> soll ein Zwinkern programmiert werden.</a:t>
                      </a:r>
                      <a:endParaRPr lang="de-D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Wechsel zwischen 2 Bildern:</a:t>
                      </a:r>
                      <a:endParaRPr lang="de-D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761475"/>
                  </a:ext>
                </a:extLst>
              </a:tr>
            </a:tbl>
          </a:graphicData>
        </a:graphic>
      </p:graphicFrame>
      <p:grpSp>
        <p:nvGrpSpPr>
          <p:cNvPr id="7" name="Gruppieren 6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8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3" name="Grafik 2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782" y="4595386"/>
            <a:ext cx="2328600" cy="1776466"/>
          </a:xfrm>
          <a:prstGeom prst="rect">
            <a:avLst/>
          </a:prstGeom>
        </p:spPr>
      </p:pic>
      <p:pic>
        <p:nvPicPr>
          <p:cNvPr id="24" name="Grafik 2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735" y="4595386"/>
            <a:ext cx="2239750" cy="1716717"/>
          </a:xfrm>
          <a:prstGeom prst="rect">
            <a:avLst/>
          </a:prstGeom>
        </p:spPr>
      </p:pic>
      <p:sp>
        <p:nvSpPr>
          <p:cNvPr id="25" name="Pfeil nach rechts 24"/>
          <p:cNvSpPr/>
          <p:nvPr/>
        </p:nvSpPr>
        <p:spPr>
          <a:xfrm>
            <a:off x="5599034" y="5010606"/>
            <a:ext cx="981048" cy="6081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1039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2e </a:t>
            </a:r>
            <a:r>
              <a:rPr lang="de-DE" dirty="0" smtClean="0"/>
              <a:t>Bilderwechsel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1017802" y="1321700"/>
            <a:ext cx="10363826" cy="3424107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Durch Anklicken der einzelnen LEDs können eigene Bilder (Symbole) erstellt werden.</a:t>
            </a:r>
          </a:p>
          <a:p>
            <a:endParaRPr lang="de-DE" sz="2400" dirty="0"/>
          </a:p>
          <a:p>
            <a:pPr lvl="0"/>
            <a:r>
              <a:rPr lang="de-DE" sz="2400" dirty="0"/>
              <a:t>Die LED wird durch </a:t>
            </a:r>
            <a:r>
              <a:rPr lang="de-DE" sz="2400" b="1" dirty="0"/>
              <a:t>einmaliges Anklicken</a:t>
            </a:r>
            <a:r>
              <a:rPr lang="de-DE" sz="2400" dirty="0"/>
              <a:t>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aktiviert</a:t>
            </a:r>
            <a:r>
              <a:rPr lang="de-DE" sz="2400" dirty="0"/>
              <a:t>.</a:t>
            </a:r>
          </a:p>
          <a:p>
            <a:r>
              <a:rPr lang="de-DE" sz="2400" dirty="0"/>
              <a:t>Durch </a:t>
            </a:r>
            <a:r>
              <a:rPr lang="de-DE" sz="2400" b="1" dirty="0"/>
              <a:t>nochmaliges</a:t>
            </a:r>
            <a:r>
              <a:rPr lang="de-DE" sz="2400" dirty="0"/>
              <a:t> Anklicken </a:t>
            </a:r>
            <a:r>
              <a:rPr lang="de-DE" sz="2400" dirty="0" smtClean="0"/>
              <a:t>wird </a:t>
            </a:r>
            <a:r>
              <a:rPr lang="de-DE" sz="2400" dirty="0"/>
              <a:t>die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Auswahl </a:t>
            </a:r>
            <a:r>
              <a:rPr lang="de-DE" sz="2400" dirty="0"/>
              <a:t>wieder </a:t>
            </a:r>
            <a:r>
              <a:rPr lang="de-DE" sz="2400" b="1" dirty="0"/>
              <a:t>rückgängig</a:t>
            </a:r>
            <a:r>
              <a:rPr lang="de-DE" sz="2400" dirty="0"/>
              <a:t> </a:t>
            </a:r>
            <a:r>
              <a:rPr lang="de-DE" sz="2400" dirty="0" smtClean="0"/>
              <a:t>gemacht.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7939955" y="2204020"/>
            <a:ext cx="3155739" cy="2709333"/>
            <a:chOff x="2720127" y="3033754"/>
            <a:chExt cx="3155739" cy="2709333"/>
          </a:xfrm>
        </p:grpSpPr>
        <p:pic>
          <p:nvPicPr>
            <p:cNvPr id="8" name="Grafik 7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2720127" y="3033754"/>
              <a:ext cx="3155739" cy="2709333"/>
            </a:xfrm>
            <a:prstGeom prst="rect">
              <a:avLst/>
            </a:prstGeom>
          </p:spPr>
        </p:pic>
        <p:sp>
          <p:nvSpPr>
            <p:cNvPr id="9" name="Ellipse 8"/>
            <p:cNvSpPr/>
            <p:nvPr/>
          </p:nvSpPr>
          <p:spPr>
            <a:xfrm>
              <a:off x="4863013" y="3759730"/>
              <a:ext cx="436033" cy="439737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269248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2e </a:t>
            </a:r>
            <a:r>
              <a:rPr lang="de-DE" dirty="0" smtClean="0"/>
              <a:t>Bilderwechsel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1017802" y="1321700"/>
            <a:ext cx="10363826" cy="3424107"/>
          </a:xfrm>
        </p:spPr>
        <p:txBody>
          <a:bodyPr>
            <a:normAutofit/>
          </a:bodyPr>
          <a:lstStyle/>
          <a:p>
            <a:r>
              <a:rPr lang="de-DE" sz="2400" dirty="0" smtClean="0"/>
              <a:t>Auf der Vorlage können die Schüler zunächst auf Papier die einzelnen Symbole entwerfen und dann später im Editor „nachbauen“.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8207" y="2022165"/>
            <a:ext cx="5915851" cy="443927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2242468" y="3410803"/>
            <a:ext cx="5733132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accent5">
                    <a:lumMod val="75000"/>
                  </a:schemeClr>
                </a:solidFill>
              </a:rPr>
              <a:t>Vorlage:</a:t>
            </a:r>
          </a:p>
          <a:p>
            <a:r>
              <a:rPr lang="de-DE" sz="2400" b="1" dirty="0">
                <a:solidFill>
                  <a:schemeClr val="accent5">
                    <a:lumMod val="75000"/>
                  </a:schemeClr>
                </a:solidFill>
              </a:rPr>
              <a:t>02e-Vorlage für eigene Bilder.docx</a:t>
            </a:r>
          </a:p>
        </p:txBody>
      </p:sp>
    </p:spTree>
    <p:extLst>
      <p:ext uri="{BB962C8B-B14F-4D97-AF65-F5344CB8AC3E}">
        <p14:creationId xmlns:p14="http://schemas.microsoft.com/office/powerpoint/2010/main" val="1180267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2e </a:t>
            </a:r>
            <a:r>
              <a:rPr lang="de-DE" dirty="0" smtClean="0"/>
              <a:t>Bilderwechsel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3424107"/>
          </a:xfrm>
        </p:spPr>
        <p:txBody>
          <a:bodyPr>
            <a:normAutofit/>
          </a:bodyPr>
          <a:lstStyle/>
          <a:p>
            <a:r>
              <a:rPr lang="de-DE" sz="2400" dirty="0" smtClean="0"/>
              <a:t>Hinweis</a:t>
            </a:r>
            <a:br>
              <a:rPr lang="de-DE" sz="2400" dirty="0" smtClean="0"/>
            </a:br>
            <a:r>
              <a:rPr lang="de-DE" sz="2400" dirty="0" smtClean="0"/>
              <a:t>Soll der Bilderwechsel </a:t>
            </a:r>
            <a:r>
              <a:rPr lang="de-DE" sz="2400" b="1" dirty="0" smtClean="0"/>
              <a:t>dauerhaft</a:t>
            </a:r>
            <a:r>
              <a:rPr lang="de-DE" sz="2400" dirty="0" smtClean="0"/>
              <a:t> angezeigt werden?</a:t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Soll der Bilderwechsel durch eine </a:t>
            </a:r>
            <a:r>
              <a:rPr lang="de-DE" sz="2400" b="1" dirty="0" smtClean="0"/>
              <a:t>bestimmte Aktion (Taste, …) </a:t>
            </a:r>
            <a:r>
              <a:rPr lang="de-DE" sz="2400" dirty="0" smtClean="0"/>
              <a:t>gestartet werden?</a:t>
            </a:r>
            <a:br>
              <a:rPr lang="de-DE" sz="2400" dirty="0" smtClean="0"/>
            </a:br>
            <a:endParaRPr lang="de-DE" sz="2400" dirty="0" smtClean="0"/>
          </a:p>
        </p:txBody>
      </p:sp>
      <p:sp>
        <p:nvSpPr>
          <p:cNvPr id="10" name="Textfeld 9"/>
          <p:cNvSpPr txBox="1"/>
          <p:nvPr/>
        </p:nvSpPr>
        <p:spPr>
          <a:xfrm>
            <a:off x="1041468" y="4312879"/>
            <a:ext cx="9991035" cy="18158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800" b="1" dirty="0"/>
              <a:t>Erkenntnis</a:t>
            </a:r>
            <a:r>
              <a:rPr lang="de-DE" sz="2800" dirty="0"/>
              <a:t>:</a:t>
            </a:r>
            <a:br>
              <a:rPr lang="de-DE" sz="2800" dirty="0"/>
            </a:br>
            <a:r>
              <a:rPr lang="de-DE" sz="2800" dirty="0" smtClean="0"/>
              <a:t>Der Bilderwechsel wird immer wieder (dauerhaft) </a:t>
            </a:r>
            <a:r>
              <a:rPr lang="de-DE" sz="2800" dirty="0" smtClean="0"/>
              <a:t>angezeigt</a:t>
            </a:r>
            <a:r>
              <a:rPr lang="de-DE" sz="2800" dirty="0" smtClean="0"/>
              <a:t>.</a:t>
            </a:r>
            <a:r>
              <a:rPr lang="de-DE" sz="2800" dirty="0"/>
              <a:t/>
            </a:r>
            <a:br>
              <a:rPr lang="de-DE" sz="2800" dirty="0"/>
            </a:br>
            <a:r>
              <a:rPr lang="de-DE" sz="2800" dirty="0"/>
              <a:t>Wie kann man diesen Vorgang </a:t>
            </a:r>
            <a:r>
              <a:rPr lang="de-DE" sz="2800" b="1" dirty="0" smtClean="0"/>
              <a:t>ändern</a:t>
            </a:r>
            <a:r>
              <a:rPr lang="de-DE" sz="2800" dirty="0" smtClean="0"/>
              <a:t>?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2790319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2e Bilderwechsel - Anzeigedauer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032734"/>
            <a:ext cx="10363826" cy="2055523"/>
          </a:xfrm>
        </p:spPr>
        <p:txBody>
          <a:bodyPr>
            <a:normAutofit fontScale="92500" lnSpcReduction="10000"/>
          </a:bodyPr>
          <a:lstStyle/>
          <a:p>
            <a:r>
              <a:rPr lang="de-DE" sz="2400" dirty="0" smtClean="0"/>
              <a:t>Der Bilderwechsel/Text soll </a:t>
            </a:r>
            <a:r>
              <a:rPr lang="de-DE" sz="2400" b="1" dirty="0" smtClean="0"/>
              <a:t>mehrmals angezeigt </a:t>
            </a:r>
            <a:r>
              <a:rPr lang="de-DE" sz="2400" dirty="0" smtClean="0"/>
              <a:t>werden</a:t>
            </a:r>
            <a:r>
              <a:rPr lang="de-DE" sz="2400" dirty="0" smtClean="0">
                <a:sym typeface="Wingdings" panose="05000000000000000000" pitchFamily="2" charset="2"/>
              </a:rPr>
              <a:t>.</a:t>
            </a:r>
          </a:p>
          <a:p>
            <a:r>
              <a:rPr lang="de-DE" sz="2400" dirty="0" smtClean="0">
                <a:sym typeface="Wingdings" panose="05000000000000000000" pitchFamily="2" charset="2"/>
              </a:rPr>
              <a:t>Es muss eine </a:t>
            </a:r>
            <a:r>
              <a:rPr lang="de-DE" sz="2400" b="1" dirty="0" smtClean="0">
                <a:sym typeface="Wingdings" panose="05000000000000000000" pitchFamily="2" charset="2"/>
              </a:rPr>
              <a:t>Wiederholung</a:t>
            </a:r>
            <a:r>
              <a:rPr lang="de-DE" sz="2400" dirty="0" smtClean="0">
                <a:sym typeface="Wingdings" panose="05000000000000000000" pitchFamily="2" charset="2"/>
              </a:rPr>
              <a:t> eingebaut werden.</a:t>
            </a:r>
          </a:p>
          <a:p>
            <a:r>
              <a:rPr lang="de-DE" sz="2400" dirty="0" smtClean="0">
                <a:sym typeface="Wingdings" panose="05000000000000000000" pitchFamily="2" charset="2"/>
              </a:rPr>
              <a:t>Welche </a:t>
            </a:r>
            <a:r>
              <a:rPr lang="de-DE" sz="2400" b="1" dirty="0" smtClean="0">
                <a:sym typeface="Wingdings" panose="05000000000000000000" pitchFamily="2" charset="2"/>
              </a:rPr>
              <a:t>Arten der Wiederholung </a:t>
            </a:r>
            <a:r>
              <a:rPr lang="de-DE" sz="2400" dirty="0" smtClean="0">
                <a:sym typeface="Wingdings" panose="05000000000000000000" pitchFamily="2" charset="2"/>
              </a:rPr>
              <a:t>gibt es im Editor?</a:t>
            </a:r>
          </a:p>
          <a:p>
            <a:r>
              <a:rPr lang="de-DE" sz="2400" dirty="0" smtClean="0">
                <a:sym typeface="Wingdings" panose="05000000000000000000" pitchFamily="2" charset="2"/>
              </a:rPr>
              <a:t>In </a:t>
            </a:r>
            <a:r>
              <a:rPr lang="de-DE" sz="2400" b="1" dirty="0" smtClean="0">
                <a:sym typeface="Wingdings" panose="05000000000000000000" pitchFamily="2" charset="2"/>
              </a:rPr>
              <a:t>welchem Befehlsblock</a:t>
            </a:r>
            <a:r>
              <a:rPr lang="de-DE" sz="2400" dirty="0" smtClean="0">
                <a:sym typeface="Wingdings" panose="05000000000000000000" pitchFamily="2" charset="2"/>
              </a:rPr>
              <a:t> befinden sich diese Anweisungen?</a:t>
            </a: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10485559" y="236096"/>
            <a:ext cx="1375480" cy="646331"/>
            <a:chOff x="245073" y="244502"/>
            <a:chExt cx="1375655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Zusatz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245073" y="244502"/>
              <a:ext cx="547014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Z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Textfeld 14"/>
          <p:cNvSpPr txBox="1"/>
          <p:nvPr/>
        </p:nvSpPr>
        <p:spPr>
          <a:xfrm>
            <a:off x="921668" y="4057109"/>
            <a:ext cx="450535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schemeClr val="accent5">
                    <a:lumMod val="75000"/>
                  </a:schemeClr>
                </a:solidFill>
              </a:rPr>
              <a:t>Zählwiederholung: </a:t>
            </a:r>
            <a:endParaRPr lang="de-DE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921668" y="2925996"/>
            <a:ext cx="450535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schemeClr val="accent5">
                    <a:lumMod val="75000"/>
                  </a:schemeClr>
                </a:solidFill>
              </a:rPr>
              <a:t>Fortlaufende Wiederholung</a:t>
            </a:r>
            <a:endParaRPr lang="de-DE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921669" y="5176932"/>
            <a:ext cx="450535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schemeClr val="accent5">
                    <a:lumMod val="75000"/>
                  </a:schemeClr>
                </a:solidFill>
              </a:rPr>
              <a:t>Bedingte Wiederholung</a:t>
            </a:r>
            <a:endParaRPr lang="de-DE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6096000" y="2929834"/>
            <a:ext cx="5043854" cy="83099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tx1"/>
                </a:solidFill>
              </a:rPr>
              <a:t>Befehl wird </a:t>
            </a:r>
            <a:r>
              <a:rPr lang="de-DE" sz="2400" b="1" u="sng" dirty="0" smtClean="0">
                <a:solidFill>
                  <a:schemeClr val="tx1"/>
                </a:solidFill>
              </a:rPr>
              <a:t>immer</a:t>
            </a:r>
            <a:r>
              <a:rPr lang="de-DE" sz="2400" b="1" dirty="0" smtClean="0">
                <a:solidFill>
                  <a:schemeClr val="tx1"/>
                </a:solidFill>
              </a:rPr>
              <a:t> wieder ausgeführt </a:t>
            </a: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</a:t>
            </a:r>
            <a:r>
              <a:rPr lang="de-DE" sz="2400" b="1" dirty="0" smtClean="0">
                <a:solidFill>
                  <a:schemeClr val="tx1"/>
                </a:solidFill>
              </a:rPr>
              <a:t> </a:t>
            </a:r>
            <a:r>
              <a:rPr lang="de-DE" sz="2400" b="1" dirty="0" smtClean="0">
                <a:solidFill>
                  <a:srgbClr val="FF0000"/>
                </a:solidFill>
              </a:rPr>
              <a:t>dauerhaft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6096000" y="4057109"/>
            <a:ext cx="5043854" cy="83099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tx1"/>
                </a:solidFill>
              </a:rPr>
              <a:t>Befehl wird in einer bestimmten Anzahl wiederholt </a:t>
            </a: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</a:t>
            </a:r>
            <a:r>
              <a:rPr lang="de-DE" sz="2400" b="1" dirty="0" smtClean="0">
                <a:solidFill>
                  <a:schemeClr val="tx1"/>
                </a:solidFill>
              </a:rPr>
              <a:t> </a:t>
            </a:r>
            <a:r>
              <a:rPr lang="de-DE" sz="2400" b="1" dirty="0" smtClean="0">
                <a:solidFill>
                  <a:srgbClr val="FF0000"/>
                </a:solidFill>
              </a:rPr>
              <a:t>zählbar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6096000" y="5176932"/>
            <a:ext cx="5043854" cy="1200329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tx1"/>
                </a:solidFill>
              </a:rPr>
              <a:t>Befehl wird wiederholt, wenn eine bestimmte </a:t>
            </a:r>
            <a:r>
              <a:rPr lang="de-DE" sz="2400" b="1" u="sng" dirty="0" smtClean="0">
                <a:solidFill>
                  <a:schemeClr val="tx1"/>
                </a:solidFill>
              </a:rPr>
              <a:t>Bedingung</a:t>
            </a:r>
            <a:r>
              <a:rPr lang="de-DE" sz="2400" b="1" dirty="0" smtClean="0">
                <a:solidFill>
                  <a:schemeClr val="tx1"/>
                </a:solidFill>
              </a:rPr>
              <a:t> erfüllt wird </a:t>
            </a: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</a:t>
            </a:r>
            <a:r>
              <a:rPr lang="de-DE" sz="2400" b="1" dirty="0" smtClean="0">
                <a:solidFill>
                  <a:schemeClr val="tx1"/>
                </a:solidFill>
              </a:rPr>
              <a:t> </a:t>
            </a:r>
            <a:r>
              <a:rPr lang="de-DE" sz="2400" b="1" dirty="0" smtClean="0">
                <a:solidFill>
                  <a:srgbClr val="FF0000"/>
                </a:solidFill>
              </a:rPr>
              <a:t>wenn, … dann …</a:t>
            </a:r>
            <a:endParaRPr lang="de-DE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020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>
            <a:normAutofit/>
          </a:bodyPr>
          <a:lstStyle/>
          <a:p>
            <a:r>
              <a:rPr lang="de-DE" dirty="0" smtClean="0"/>
              <a:t>2e </a:t>
            </a:r>
            <a:r>
              <a:rPr lang="de-DE" dirty="0" smtClean="0"/>
              <a:t>Bilderwechsel</a:t>
            </a:r>
            <a:br>
              <a:rPr lang="de-DE" dirty="0" smtClean="0"/>
            </a:br>
            <a:r>
              <a:rPr lang="de-DE" b="1" dirty="0" smtClean="0"/>
              <a:t>Zählwiederholung</a:t>
            </a:r>
            <a:endParaRPr lang="de-DE" b="1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083" y="2025376"/>
            <a:ext cx="2676899" cy="3924848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4995333" y="2252133"/>
            <a:ext cx="2675467" cy="728134"/>
          </a:xfrm>
          <a:prstGeom prst="rect">
            <a:avLst/>
          </a:prstGeom>
          <a:noFill/>
          <a:ln w="76200">
            <a:solidFill>
              <a:srgbClr val="FFFF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479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2e </a:t>
            </a:r>
            <a:r>
              <a:rPr lang="de-DE" dirty="0" smtClean="0"/>
              <a:t>Bilderwechsel</a:t>
            </a:r>
            <a:endParaRPr lang="de-DE" dirty="0"/>
          </a:p>
        </p:txBody>
      </p:sp>
      <p:grpSp>
        <p:nvGrpSpPr>
          <p:cNvPr id="7" name="Gruppieren 6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8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Textfeld 22"/>
          <p:cNvSpPr txBox="1"/>
          <p:nvPr/>
        </p:nvSpPr>
        <p:spPr>
          <a:xfrm>
            <a:off x="792404" y="1279097"/>
            <a:ext cx="9814435" cy="830997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Durch Drücken verschiedener Teile des Calliope mini sollen nacheinander verschiedene Wörter erscheinen.</a:t>
            </a:r>
            <a:endParaRPr lang="de-DE" sz="2800" b="1" i="1" dirty="0">
              <a:solidFill>
                <a:schemeClr val="tx1"/>
              </a:solidFill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1761490" y="2474893"/>
            <a:ext cx="9268460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800" b="1" dirty="0" smtClean="0"/>
              <a:t>Taste A					  oder				Taste B</a:t>
            </a:r>
            <a:endParaRPr lang="de-DE" sz="28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3128" y="3082563"/>
            <a:ext cx="2648320" cy="185763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759" y="3236919"/>
            <a:ext cx="4434342" cy="3077420"/>
          </a:xfrm>
          <a:prstGeom prst="rect">
            <a:avLst/>
          </a:prstGeom>
        </p:spPr>
      </p:pic>
      <p:sp>
        <p:nvSpPr>
          <p:cNvPr id="25" name="Ellipse 24"/>
          <p:cNvSpPr/>
          <p:nvPr/>
        </p:nvSpPr>
        <p:spPr>
          <a:xfrm>
            <a:off x="7066146" y="3070775"/>
            <a:ext cx="3262283" cy="836078"/>
          </a:xfrm>
          <a:prstGeom prst="ellipse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3128" y="5137383"/>
            <a:ext cx="2600688" cy="1057423"/>
          </a:xfrm>
          <a:prstGeom prst="rect">
            <a:avLst/>
          </a:prstGeom>
        </p:spPr>
      </p:pic>
      <p:sp>
        <p:nvSpPr>
          <p:cNvPr id="14" name="Ellipse 13"/>
          <p:cNvSpPr/>
          <p:nvPr/>
        </p:nvSpPr>
        <p:spPr>
          <a:xfrm>
            <a:off x="8513132" y="5171249"/>
            <a:ext cx="647802" cy="29167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621783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293</Words>
  <Application>Microsoft Office PowerPoint</Application>
  <PresentationFormat>Breitbild</PresentationFormat>
  <Paragraphs>67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9" baseType="lpstr">
      <vt:lpstr>Arial</vt:lpstr>
      <vt:lpstr>Calibri</vt:lpstr>
      <vt:lpstr>Century Gothic</vt:lpstr>
      <vt:lpstr>Segoe Print</vt:lpstr>
      <vt:lpstr>Times New Roman</vt:lpstr>
      <vt:lpstr>Wingdings</vt:lpstr>
      <vt:lpstr>Wingdings 3</vt:lpstr>
      <vt:lpstr>Fetzen</vt:lpstr>
      <vt:lpstr>Bilderwechsel</vt:lpstr>
      <vt:lpstr>Überblick „Bilderwechsel“</vt:lpstr>
      <vt:lpstr>2e Bilderwechsel</vt:lpstr>
      <vt:lpstr>2e Bilderwechsel</vt:lpstr>
      <vt:lpstr>2e Bilderwechsel</vt:lpstr>
      <vt:lpstr>2e Bilderwechsel</vt:lpstr>
      <vt:lpstr>2e Bilderwechsel - Anzeigedauer</vt:lpstr>
      <vt:lpstr>2e Bilderwechsel Zählwiederholung</vt:lpstr>
      <vt:lpstr>2e Bilderwechsel</vt:lpstr>
      <vt:lpstr>2e Bilderwechsel</vt:lpstr>
      <vt:lpstr>2e Bilderwechselns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54</cp:revision>
  <dcterms:created xsi:type="dcterms:W3CDTF">2018-08-30T13:11:55Z</dcterms:created>
  <dcterms:modified xsi:type="dcterms:W3CDTF">2019-02-27T06:36:05Z</dcterms:modified>
</cp:coreProperties>
</file>