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739" r:id="rId1"/>
  </p:sldMasterIdLst>
  <p:sldIdLst>
    <p:sldId id="256" r:id="rId2"/>
    <p:sldId id="257" r:id="rId3"/>
    <p:sldId id="264" r:id="rId4"/>
    <p:sldId id="266" r:id="rId5"/>
    <p:sldId id="267" r:id="rId6"/>
    <p:sldId id="269" r:id="rId7"/>
    <p:sldId id="268" r:id="rId8"/>
    <p:sldId id="270" r:id="rId9"/>
    <p:sldId id="265" r:id="rId1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636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08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ittlere Formatvorlage 2 - Akz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 showGuides="1">
      <p:cViewPr varScale="1">
        <p:scale>
          <a:sx n="102" d="100"/>
          <a:sy n="102" d="100"/>
        </p:scale>
        <p:origin x="126" y="318"/>
      </p:cViewPr>
      <p:guideLst>
        <p:guide orient="horz" pos="2636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smtClean="0"/>
              <a:t>Formatvorlage des Untertitelmasters durch Klicken bearbeiten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2/15/2019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354027" y="6321664"/>
            <a:ext cx="7619999" cy="365125"/>
          </a:xfrm>
        </p:spPr>
        <p:txBody>
          <a:bodyPr/>
          <a:lstStyle>
            <a:lvl1pPr algn="ctr">
              <a:defRPr b="1"/>
            </a:lvl1pPr>
          </a:lstStyle>
          <a:p>
            <a:r>
              <a:rPr lang="en-US" dirty="0" err="1" smtClean="0"/>
              <a:t>Calliop</a:t>
            </a:r>
            <a:r>
              <a:rPr lang="en-US" dirty="0" smtClean="0"/>
              <a:t>-ING – </a:t>
            </a:r>
            <a:r>
              <a:rPr lang="en-US" dirty="0" err="1" smtClean="0"/>
              <a:t>Projekt</a:t>
            </a:r>
            <a:r>
              <a:rPr lang="en-US" dirty="0" smtClean="0"/>
              <a:t> INGOLSTADT</a:t>
            </a:r>
            <a:endParaRPr lang="en-US" dirty="0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6D22F896-40B5-4ADD-8801-0D06FADFA095}" type="slidenum">
              <a:rPr lang="en-US" smtClean="0"/>
              <a:t>‹Nr.›</a:t>
            </a:fld>
            <a:endParaRPr lang="en-US" dirty="0"/>
          </a:p>
        </p:txBody>
      </p:sp>
      <p:pic>
        <p:nvPicPr>
          <p:cNvPr id="8" name="Grafik 7"/>
          <p:cNvPicPr/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36784" y="6315635"/>
            <a:ext cx="923290" cy="342900"/>
          </a:xfrm>
          <a:prstGeom prst="rect">
            <a:avLst/>
          </a:prstGeom>
        </p:spPr>
      </p:pic>
      <p:pic>
        <p:nvPicPr>
          <p:cNvPr id="9" name="Grafik 8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-631103" y="954081"/>
            <a:ext cx="1905266" cy="2667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80192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el und Beschrift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2/15/2019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6D22F896-40B5-4ADD-8801-0D06FADFA095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947295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Zitat mit Beschrift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2/15/2019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6D22F896-40B5-4ADD-8801-0D06FADFA095}" type="slidenum">
              <a:rPr lang="en-US" smtClean="0"/>
              <a:pPr/>
              <a:t>‹Nr.›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56238897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nskar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de-DE" smtClean="0"/>
              <a:t>Formatvorlagen des Textmasters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2/15/2019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6D22F896-40B5-4ADD-8801-0D06FADFA095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995521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nskarte für Z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de-DE" smtClean="0"/>
              <a:t>Formatvorlagen des Textmasters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2/15/2019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6D22F896-40B5-4ADD-8801-0D06FADFA095}" type="slidenum">
              <a:rPr lang="en-US" smtClean="0"/>
              <a:pPr/>
              <a:t>‹Nr.›</a:t>
            </a:fld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56559645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Wahr oder Fals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de-DE" smtClean="0"/>
              <a:t>Formatvorlagen des Textmasters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2/15/2019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6D22F896-40B5-4ADD-8801-0D06FADFA095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8439319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2/15/2019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6715034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2/15/2019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923773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10363826" cy="3424107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pic>
        <p:nvPicPr>
          <p:cNvPr id="7" name="Grafik 6"/>
          <p:cNvPicPr/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42966" y="6386637"/>
            <a:ext cx="923290" cy="342900"/>
          </a:xfrm>
          <a:prstGeom prst="rect">
            <a:avLst/>
          </a:prstGeom>
        </p:spPr>
      </p:pic>
      <p:sp>
        <p:nvSpPr>
          <p:cNvPr id="3" name="Datumsplatzhalter 2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2/15/2019</a:t>
            </a:fld>
            <a:endParaRPr lang="en-US" dirty="0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‹Nr.›</a:t>
            </a:fld>
            <a:endParaRPr lang="en-US" dirty="0"/>
          </a:p>
        </p:txBody>
      </p:sp>
      <p:sp>
        <p:nvSpPr>
          <p:cNvPr id="10" name="Titel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pic>
        <p:nvPicPr>
          <p:cNvPr id="11" name="Grafik 10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-631103" y="954081"/>
            <a:ext cx="1905266" cy="2667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4534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2/15/2019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‹Nr.›</a:t>
            </a:fld>
            <a:endParaRPr lang="en-US" dirty="0"/>
          </a:p>
        </p:txBody>
      </p:sp>
      <p:pic>
        <p:nvPicPr>
          <p:cNvPr id="9" name="Grafik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-631103" y="954081"/>
            <a:ext cx="1905266" cy="2667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5229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2/15/2019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6D22F896-40B5-4ADD-8801-0D06FADFA095}" type="slidenum">
              <a:rPr lang="en-US" smtClean="0"/>
              <a:t>‹Nr.›</a:t>
            </a:fld>
            <a:endParaRPr lang="en-US" dirty="0"/>
          </a:p>
        </p:txBody>
      </p:sp>
      <p:pic>
        <p:nvPicPr>
          <p:cNvPr id="8" name="Grafik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-631103" y="954081"/>
            <a:ext cx="1905266" cy="2667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08298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2/15/2019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6D22F896-40B5-4ADD-8801-0D06FADFA095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761672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2/15/2019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6D22F896-40B5-4ADD-8801-0D06FADFA095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838537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2/15/2019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478753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2/15/2019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913570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2/15/2019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668156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de-DE" smtClean="0"/>
              <a:t>Bild durch Klicken auf Symbol hinzufügen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2/15/2019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6D22F896-40B5-4ADD-8801-0D06FADFA095}" type="slidenum">
              <a:rPr lang="en-US" smtClean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587886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A87A34-81AB-432B-8DAE-1953F412C126}" type="datetimeFigureOut">
              <a:rPr lang="en-US" smtClean="0"/>
              <a:pPr/>
              <a:t>2/15/2019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1309" y="6318270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 b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Calliop-ING – Projekt Ingolstadt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6D22F896-40B5-4ADD-8801-0D06FADFA095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862597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0" r:id="rId1"/>
    <p:sldLayoutId id="2147483741" r:id="rId2"/>
    <p:sldLayoutId id="2147483742" r:id="rId3"/>
    <p:sldLayoutId id="2147483743" r:id="rId4"/>
    <p:sldLayoutId id="2147483744" r:id="rId5"/>
    <p:sldLayoutId id="2147483745" r:id="rId6"/>
    <p:sldLayoutId id="2147483746" r:id="rId7"/>
    <p:sldLayoutId id="2147483747" r:id="rId8"/>
    <p:sldLayoutId id="2147483748" r:id="rId9"/>
    <p:sldLayoutId id="2147483749" r:id="rId10"/>
    <p:sldLayoutId id="2147483750" r:id="rId11"/>
    <p:sldLayoutId id="2147483751" r:id="rId12"/>
    <p:sldLayoutId id="2147483752" r:id="rId13"/>
    <p:sldLayoutId id="2147483753" r:id="rId14"/>
    <p:sldLayoutId id="2147483754" r:id="rId15"/>
    <p:sldLayoutId id="2147483755" r:id="rId16"/>
    <p:sldLayoutId id="2147483756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2">
              <a:lumMod val="7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7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Relationship Id="rId9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dirty="0" smtClean="0"/>
              <a:t>Startampel</a:t>
            </a:r>
            <a:endParaRPr lang="de-DE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e-DE" dirty="0" smtClean="0"/>
              <a:t>Projekt INGOLSTADT</a:t>
            </a:r>
            <a:endParaRPr lang="de-DE" dirty="0"/>
          </a:p>
        </p:txBody>
      </p:sp>
      <p:pic>
        <p:nvPicPr>
          <p:cNvPr id="7" name="Grafik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7876" y="445455"/>
            <a:ext cx="3439642" cy="3073135"/>
          </a:xfrm>
          <a:prstGeom prst="rect">
            <a:avLst/>
          </a:prstGeom>
        </p:spPr>
      </p:pic>
      <p:pic>
        <p:nvPicPr>
          <p:cNvPr id="8" name="Grafik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04789" y="5903662"/>
            <a:ext cx="4020111" cy="5715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966123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91595" y="235922"/>
            <a:ext cx="8911687" cy="1280890"/>
          </a:xfrm>
        </p:spPr>
        <p:txBody>
          <a:bodyPr/>
          <a:lstStyle/>
          <a:p>
            <a:r>
              <a:rPr lang="de-DE" dirty="0" smtClean="0"/>
              <a:t>„2h- Startampel“ </a:t>
            </a:r>
            <a:r>
              <a:rPr lang="de-DE" dirty="0" smtClean="0"/>
              <a:t>– weitere Beispiele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sz="quarter" idx="13"/>
          </p:nvPr>
        </p:nvSpPr>
        <p:spPr>
          <a:xfrm>
            <a:off x="663608" y="1516811"/>
            <a:ext cx="11318842" cy="4909867"/>
          </a:xfrm>
        </p:spPr>
        <p:txBody>
          <a:bodyPr>
            <a:noAutofit/>
          </a:bodyPr>
          <a:lstStyle/>
          <a:p>
            <a:r>
              <a:rPr lang="de-DE" sz="2400" dirty="0" smtClean="0"/>
              <a:t>Diese Aufgabe ist eine Fortführung der laufenden Bilder.</a:t>
            </a:r>
            <a:br>
              <a:rPr lang="de-DE" sz="2400" dirty="0" smtClean="0"/>
            </a:br>
            <a:endParaRPr lang="de-DE" sz="2400" dirty="0" smtClean="0"/>
          </a:p>
          <a:p>
            <a:r>
              <a:rPr lang="de-DE" sz="2400" dirty="0" smtClean="0"/>
              <a:t>In diesem </a:t>
            </a:r>
            <a:r>
              <a:rPr lang="de-DE" sz="2400" b="1" dirty="0" smtClean="0"/>
              <a:t>kompetenzorientierten</a:t>
            </a:r>
            <a:r>
              <a:rPr lang="de-DE" sz="2400" dirty="0" smtClean="0"/>
              <a:t> Beispiel erstellen die </a:t>
            </a:r>
            <a:r>
              <a:rPr lang="de-DE" sz="2400" b="1" dirty="0" smtClean="0"/>
              <a:t>Schüler selbst eigene Projekte.</a:t>
            </a:r>
          </a:p>
          <a:p>
            <a:endParaRPr lang="de-DE" sz="2400" dirty="0"/>
          </a:p>
          <a:p>
            <a:r>
              <a:rPr lang="de-DE" sz="2400" b="1" dirty="0" smtClean="0"/>
              <a:t>Neben einigen Beispielen werden die Schüler zu eigenen Programmierbeispielen angeregt.</a:t>
            </a:r>
            <a:endParaRPr lang="de-DE" sz="2400" b="1" dirty="0"/>
          </a:p>
        </p:txBody>
      </p:sp>
    </p:spTree>
    <p:extLst>
      <p:ext uri="{BB962C8B-B14F-4D97-AF65-F5344CB8AC3E}">
        <p14:creationId xmlns:p14="http://schemas.microsoft.com/office/powerpoint/2010/main" val="387625905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sz="quarter" idx="13"/>
          </p:nvPr>
        </p:nvSpPr>
        <p:spPr>
          <a:xfrm>
            <a:off x="668677" y="1339570"/>
            <a:ext cx="10363826" cy="5212059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de-DE" sz="2400" b="1" dirty="0" smtClean="0">
                <a:sym typeface="Wingdings" panose="05000000000000000000" pitchFamily="2" charset="2"/>
              </a:rPr>
              <a:t>Startampel</a:t>
            </a:r>
          </a:p>
          <a:p>
            <a:r>
              <a:rPr lang="de-DE" sz="2400" b="1" dirty="0" smtClean="0">
                <a:sym typeface="Wingdings" panose="05000000000000000000" pitchFamily="2" charset="2"/>
              </a:rPr>
              <a:t>Für das Starten eine Wettkampfes, z. B. Autorennen </a:t>
            </a:r>
            <a:br>
              <a:rPr lang="de-DE" sz="2400" b="1" dirty="0" smtClean="0">
                <a:sym typeface="Wingdings" panose="05000000000000000000" pitchFamily="2" charset="2"/>
              </a:rPr>
            </a:br>
            <a:r>
              <a:rPr lang="de-DE" sz="2400" b="1" dirty="0" smtClean="0">
                <a:sym typeface="Wingdings" panose="05000000000000000000" pitchFamily="2" charset="2"/>
              </a:rPr>
              <a:t>soll folgendes Startprogramm programmiert werden:</a:t>
            </a:r>
          </a:p>
          <a:p>
            <a:endParaRPr lang="de-DE" sz="2400" b="1" dirty="0">
              <a:sym typeface="Wingdings" panose="05000000000000000000" pitchFamily="2" charset="2"/>
            </a:endParaRPr>
          </a:p>
          <a:p>
            <a:pPr marL="0" indent="0">
              <a:buNone/>
            </a:pPr>
            <a:r>
              <a:rPr lang="de-DE" sz="2400" b="1" dirty="0" smtClean="0">
                <a:sym typeface="Wingdings" panose="05000000000000000000" pitchFamily="2" charset="2"/>
              </a:rPr>
              <a:t/>
            </a:r>
            <a:br>
              <a:rPr lang="de-DE" sz="2400" b="1" dirty="0" smtClean="0">
                <a:sym typeface="Wingdings" panose="05000000000000000000" pitchFamily="2" charset="2"/>
              </a:rPr>
            </a:br>
            <a:r>
              <a:rPr lang="de-DE" sz="2400" b="1" dirty="0" smtClean="0">
                <a:sym typeface="Wingdings" panose="05000000000000000000" pitchFamily="2" charset="2"/>
              </a:rPr>
              <a:t/>
            </a:r>
            <a:br>
              <a:rPr lang="de-DE" sz="2400" b="1" dirty="0" smtClean="0">
                <a:sym typeface="Wingdings" panose="05000000000000000000" pitchFamily="2" charset="2"/>
              </a:rPr>
            </a:br>
            <a:r>
              <a:rPr lang="de-DE" sz="2400" b="1" dirty="0" smtClean="0">
                <a:sym typeface="Wingdings" panose="05000000000000000000" pitchFamily="2" charset="2"/>
              </a:rPr>
              <a:t/>
            </a:r>
            <a:br>
              <a:rPr lang="de-DE" sz="2400" b="1" dirty="0" smtClean="0">
                <a:sym typeface="Wingdings" panose="05000000000000000000" pitchFamily="2" charset="2"/>
              </a:rPr>
            </a:br>
            <a:r>
              <a:rPr lang="de-DE" sz="2400" b="1" dirty="0" smtClean="0">
                <a:sym typeface="Wingdings" panose="05000000000000000000" pitchFamily="2" charset="2"/>
              </a:rPr>
              <a:t/>
            </a:r>
            <a:br>
              <a:rPr lang="de-DE" sz="2400" b="1" dirty="0" smtClean="0">
                <a:sym typeface="Wingdings" panose="05000000000000000000" pitchFamily="2" charset="2"/>
              </a:rPr>
            </a:br>
            <a:r>
              <a:rPr lang="de-DE" sz="2400" b="1" dirty="0" smtClean="0">
                <a:sym typeface="Wingdings" panose="05000000000000000000" pitchFamily="2" charset="2"/>
              </a:rPr>
              <a:t/>
            </a:r>
            <a:br>
              <a:rPr lang="de-DE" sz="2400" b="1" dirty="0" smtClean="0">
                <a:sym typeface="Wingdings" panose="05000000000000000000" pitchFamily="2" charset="2"/>
              </a:rPr>
            </a:br>
            <a:r>
              <a:rPr lang="de-DE" sz="2400" b="1" dirty="0" smtClean="0">
                <a:sym typeface="Wingdings" panose="05000000000000000000" pitchFamily="2" charset="2"/>
              </a:rPr>
              <a:t/>
            </a:r>
            <a:br>
              <a:rPr lang="de-DE" sz="2400" b="1" dirty="0" smtClean="0">
                <a:sym typeface="Wingdings" panose="05000000000000000000" pitchFamily="2" charset="2"/>
              </a:rPr>
            </a:br>
            <a:r>
              <a:rPr lang="de-DE" sz="2400" b="1" dirty="0" smtClean="0">
                <a:sym typeface="Wingdings" panose="05000000000000000000" pitchFamily="2" charset="2"/>
              </a:rPr>
              <a:t/>
            </a:r>
            <a:br>
              <a:rPr lang="de-DE" sz="2400" b="1" dirty="0" smtClean="0">
                <a:sym typeface="Wingdings" panose="05000000000000000000" pitchFamily="2" charset="2"/>
              </a:rPr>
            </a:br>
            <a:r>
              <a:rPr lang="de-DE" sz="2400" b="1" dirty="0" smtClean="0">
                <a:sym typeface="Wingdings" panose="05000000000000000000" pitchFamily="2" charset="2"/>
              </a:rPr>
              <a:t/>
            </a:r>
            <a:br>
              <a:rPr lang="de-DE" sz="2400" b="1" dirty="0" smtClean="0">
                <a:sym typeface="Wingdings" panose="05000000000000000000" pitchFamily="2" charset="2"/>
              </a:rPr>
            </a:br>
            <a:r>
              <a:rPr lang="de-DE" sz="2400" b="1" dirty="0" smtClean="0">
                <a:sym typeface="Wingdings" panose="05000000000000000000" pitchFamily="2" charset="2"/>
              </a:rPr>
              <a:t/>
            </a:r>
            <a:br>
              <a:rPr lang="de-DE" sz="2400" b="1" dirty="0" smtClean="0">
                <a:sym typeface="Wingdings" panose="05000000000000000000" pitchFamily="2" charset="2"/>
              </a:rPr>
            </a:br>
            <a:endParaRPr lang="de-DE" sz="2400" b="1" dirty="0" smtClean="0">
              <a:sym typeface="Wingdings" panose="05000000000000000000" pitchFamily="2" charset="2"/>
            </a:endParaRPr>
          </a:p>
          <a:p>
            <a:pPr marL="0" indent="0">
              <a:buNone/>
            </a:pPr>
            <a:endParaRPr lang="de-DE" sz="2400" b="1" dirty="0" smtClean="0">
              <a:sym typeface="Wingdings" panose="05000000000000000000" pitchFamily="2" charset="2"/>
            </a:endParaRPr>
          </a:p>
        </p:txBody>
      </p:sp>
      <p:sp>
        <p:nvSpPr>
          <p:cNvPr id="39" name="Titel 1"/>
          <p:cNvSpPr txBox="1">
            <a:spLocks/>
          </p:cNvSpPr>
          <p:nvPr/>
        </p:nvSpPr>
        <p:spPr>
          <a:xfrm>
            <a:off x="695290" y="265549"/>
            <a:ext cx="8911687" cy="836684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2">
                    <a:lumMod val="7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de-DE" dirty="0" smtClean="0"/>
              <a:t>2h- „Startampel“ </a:t>
            </a:r>
          </a:p>
        </p:txBody>
      </p:sp>
      <p:grpSp>
        <p:nvGrpSpPr>
          <p:cNvPr id="40" name="Gruppieren 39"/>
          <p:cNvGrpSpPr/>
          <p:nvPr/>
        </p:nvGrpSpPr>
        <p:grpSpPr>
          <a:xfrm>
            <a:off x="10213682" y="188930"/>
            <a:ext cx="1647356" cy="898525"/>
            <a:chOff x="-26839" y="197336"/>
            <a:chExt cx="1647567" cy="898525"/>
          </a:xfrm>
        </p:grpSpPr>
        <p:sp>
          <p:nvSpPr>
            <p:cNvPr id="41" name="Textfeld 212"/>
            <p:cNvSpPr txBox="1"/>
            <p:nvPr/>
          </p:nvSpPr>
          <p:spPr>
            <a:xfrm>
              <a:off x="419249" y="542925"/>
              <a:ext cx="1201479" cy="371475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6350">
              <a:solidFill>
                <a:prstClr val="black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="horz" wrap="square" lIns="36000" tIns="36000" rIns="3600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r">
                <a:spcAft>
                  <a:spcPts val="0"/>
                </a:spcAft>
              </a:pPr>
              <a:r>
                <a:rPr lang="de-DE" sz="1600" b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AUFGABE</a:t>
              </a:r>
              <a:endParaRPr lang="de-DE" sz="120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42" name="Textfeld 213"/>
            <p:cNvSpPr txBox="1"/>
            <p:nvPr/>
          </p:nvSpPr>
          <p:spPr>
            <a:xfrm>
              <a:off x="-26839" y="197336"/>
              <a:ext cx="892175" cy="898525"/>
            </a:xfrm>
            <a:prstGeom prst="rect">
              <a:avLst/>
            </a:prstGeom>
            <a:noFill/>
            <a:ln>
              <a:noFill/>
            </a:ln>
          </p:spPr>
          <p:txBody>
            <a:bodyPr rot="0" spcFirstLastPara="0" vert="horz" wrap="non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pPr algn="ctr">
                <a:spcAft>
                  <a:spcPts val="0"/>
                </a:spcAft>
              </a:pPr>
              <a:r>
                <a:rPr lang="de-DE" sz="3600" b="1" dirty="0">
                  <a:ln w="12700" cap="flat" cmpd="sng" algn="ctr">
                    <a:solidFill>
                      <a:srgbClr val="2F5597"/>
                    </a:solidFill>
                    <a:prstDash val="solid"/>
                    <a:round/>
                  </a:ln>
                  <a:gradFill>
                    <a:gsLst>
                      <a:gs pos="0">
                        <a:srgbClr val="FFC000"/>
                      </a:gs>
                      <a:gs pos="4000">
                        <a:srgbClr val="FFD966"/>
                      </a:gs>
                      <a:gs pos="87000">
                        <a:srgbClr val="FFF2CC"/>
                      </a:gs>
                    </a:gsLst>
                    <a:lin ang="5400000" scaled="0"/>
                  </a:gradFill>
                  <a:effectLst/>
                  <a:latin typeface="Segoe Print" panose="02000600000000000000" pitchFamily="2" charset="0"/>
                  <a:ea typeface="Calibri" panose="020F0502020204030204" pitchFamily="34" charset="0"/>
                  <a:cs typeface="Times New Roman" panose="02020603050405020304" pitchFamily="18" charset="0"/>
                </a:rPr>
                <a:t>AA</a:t>
              </a:r>
              <a:endParaRPr lang="de-DE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8" name="Grafik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3815" y="3087000"/>
            <a:ext cx="2210981" cy="1930474"/>
          </a:xfrm>
          <a:prstGeom prst="rect">
            <a:avLst/>
          </a:prstGeom>
        </p:spPr>
      </p:pic>
      <p:sp>
        <p:nvSpPr>
          <p:cNvPr id="2" name="Textfeld 1"/>
          <p:cNvSpPr txBox="1"/>
          <p:nvPr/>
        </p:nvSpPr>
        <p:spPr>
          <a:xfrm>
            <a:off x="3641049" y="3128907"/>
            <a:ext cx="8422498" cy="18158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800" dirty="0" smtClean="0"/>
              <a:t>Beim Drücken der </a:t>
            </a:r>
            <a:r>
              <a:rPr lang="de-DE" sz="2800" b="1" dirty="0" smtClean="0">
                <a:solidFill>
                  <a:srgbClr val="FF0000"/>
                </a:solidFill>
              </a:rPr>
              <a:t>Taste A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de-DE" sz="2800" dirty="0" smtClean="0"/>
              <a:t>soll </a:t>
            </a:r>
            <a:r>
              <a:rPr lang="de-DE" sz="2800" dirty="0"/>
              <a:t>das </a:t>
            </a:r>
            <a:r>
              <a:rPr lang="de-DE" sz="2800" b="1" dirty="0"/>
              <a:t>Symbol Nr. 1</a:t>
            </a:r>
            <a:r>
              <a:rPr lang="de-DE" sz="2800" dirty="0"/>
              <a:t> (siehe links) erscheinen. </a:t>
            </a:r>
            <a:endParaRPr lang="de-DE" sz="2800" dirty="0" smtClean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de-DE" sz="2800" dirty="0" smtClean="0"/>
              <a:t>RGB-LED </a:t>
            </a:r>
            <a:r>
              <a:rPr lang="de-DE" sz="2800" dirty="0"/>
              <a:t>in der Farbe </a:t>
            </a:r>
            <a:r>
              <a:rPr lang="de-DE" sz="2800" b="1" dirty="0"/>
              <a:t>„ROT“</a:t>
            </a:r>
            <a:r>
              <a:rPr lang="de-DE" sz="2800" dirty="0"/>
              <a:t> leuchten</a:t>
            </a:r>
            <a:r>
              <a:rPr lang="de-DE" sz="2800" dirty="0" smtClean="0"/>
              <a:t>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de-DE" sz="2800" dirty="0" smtClean="0"/>
              <a:t>Baue eine </a:t>
            </a:r>
            <a:r>
              <a:rPr lang="de-DE" sz="2800" b="1" dirty="0" smtClean="0"/>
              <a:t>Pause von 1 Sekunde </a:t>
            </a:r>
            <a:r>
              <a:rPr lang="de-DE" sz="2800" dirty="0" smtClean="0"/>
              <a:t>ein.</a:t>
            </a:r>
            <a:endParaRPr lang="de-DE" sz="2800" dirty="0"/>
          </a:p>
        </p:txBody>
      </p:sp>
      <p:sp>
        <p:nvSpPr>
          <p:cNvPr id="6" name="Ellipse 5"/>
          <p:cNvSpPr/>
          <p:nvPr/>
        </p:nvSpPr>
        <p:spPr>
          <a:xfrm>
            <a:off x="2055043" y="4345757"/>
            <a:ext cx="348792" cy="301656"/>
          </a:xfrm>
          <a:prstGeom prst="ellipse">
            <a:avLst/>
          </a:prstGeom>
          <a:noFill/>
          <a:ln w="57150"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" name="Rechteck 4"/>
          <p:cNvSpPr/>
          <p:nvPr/>
        </p:nvSpPr>
        <p:spPr>
          <a:xfrm>
            <a:off x="1791093" y="3544478"/>
            <a:ext cx="904974" cy="801279"/>
          </a:xfrm>
          <a:prstGeom prst="rect">
            <a:avLst/>
          </a:prstGeom>
          <a:noFill/>
          <a:ln w="57150"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7" name="Pfeil nach rechts 6"/>
          <p:cNvSpPr/>
          <p:nvPr/>
        </p:nvSpPr>
        <p:spPr>
          <a:xfrm rot="18908028">
            <a:off x="1615545" y="4636866"/>
            <a:ext cx="612742" cy="532303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0716219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Titel 1"/>
          <p:cNvSpPr txBox="1">
            <a:spLocks/>
          </p:cNvSpPr>
          <p:nvPr/>
        </p:nvSpPr>
        <p:spPr>
          <a:xfrm>
            <a:off x="695290" y="265549"/>
            <a:ext cx="8911687" cy="836684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2">
                    <a:lumMod val="7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de-DE" dirty="0" smtClean="0"/>
              <a:t>2h- „Startampel“ </a:t>
            </a:r>
          </a:p>
        </p:txBody>
      </p:sp>
      <p:grpSp>
        <p:nvGrpSpPr>
          <p:cNvPr id="40" name="Gruppieren 39"/>
          <p:cNvGrpSpPr/>
          <p:nvPr/>
        </p:nvGrpSpPr>
        <p:grpSpPr>
          <a:xfrm>
            <a:off x="10213682" y="188930"/>
            <a:ext cx="1647356" cy="898525"/>
            <a:chOff x="-26839" y="197336"/>
            <a:chExt cx="1647567" cy="898525"/>
          </a:xfrm>
        </p:grpSpPr>
        <p:sp>
          <p:nvSpPr>
            <p:cNvPr id="41" name="Textfeld 212"/>
            <p:cNvSpPr txBox="1"/>
            <p:nvPr/>
          </p:nvSpPr>
          <p:spPr>
            <a:xfrm>
              <a:off x="419249" y="542925"/>
              <a:ext cx="1201479" cy="371475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6350">
              <a:solidFill>
                <a:prstClr val="black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="horz" wrap="square" lIns="36000" tIns="36000" rIns="3600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r">
                <a:spcAft>
                  <a:spcPts val="0"/>
                </a:spcAft>
              </a:pPr>
              <a:r>
                <a:rPr lang="de-DE" sz="1600" b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AUFGABE</a:t>
              </a:r>
              <a:endParaRPr lang="de-DE" sz="120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42" name="Textfeld 213"/>
            <p:cNvSpPr txBox="1"/>
            <p:nvPr/>
          </p:nvSpPr>
          <p:spPr>
            <a:xfrm>
              <a:off x="-26839" y="197336"/>
              <a:ext cx="892175" cy="898525"/>
            </a:xfrm>
            <a:prstGeom prst="rect">
              <a:avLst/>
            </a:prstGeom>
            <a:noFill/>
            <a:ln>
              <a:noFill/>
            </a:ln>
          </p:spPr>
          <p:txBody>
            <a:bodyPr rot="0" spcFirstLastPara="0" vert="horz" wrap="non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pPr algn="ctr">
                <a:spcAft>
                  <a:spcPts val="0"/>
                </a:spcAft>
              </a:pPr>
              <a:r>
                <a:rPr lang="de-DE" sz="3600" b="1" dirty="0">
                  <a:ln w="12700" cap="flat" cmpd="sng" algn="ctr">
                    <a:solidFill>
                      <a:srgbClr val="2F5597"/>
                    </a:solidFill>
                    <a:prstDash val="solid"/>
                    <a:round/>
                  </a:ln>
                  <a:gradFill>
                    <a:gsLst>
                      <a:gs pos="0">
                        <a:srgbClr val="FFC000"/>
                      </a:gs>
                      <a:gs pos="4000">
                        <a:srgbClr val="FFD966"/>
                      </a:gs>
                      <a:gs pos="87000">
                        <a:srgbClr val="FFF2CC"/>
                      </a:gs>
                    </a:gsLst>
                    <a:lin ang="5400000" scaled="0"/>
                  </a:gradFill>
                  <a:effectLst/>
                  <a:latin typeface="Segoe Print" panose="02000600000000000000" pitchFamily="2" charset="0"/>
                  <a:ea typeface="Calibri" panose="020F0502020204030204" pitchFamily="34" charset="0"/>
                  <a:cs typeface="Times New Roman" panose="02020603050405020304" pitchFamily="18" charset="0"/>
                </a:rPr>
                <a:t>AA</a:t>
              </a:r>
              <a:endParaRPr lang="de-DE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13" name="Textfeld 12"/>
          <p:cNvSpPr txBox="1"/>
          <p:nvPr/>
        </p:nvSpPr>
        <p:spPr>
          <a:xfrm>
            <a:off x="810079" y="1630044"/>
            <a:ext cx="8422498" cy="18158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800" dirty="0" smtClean="0"/>
              <a:t>Beim Drücken der </a:t>
            </a:r>
            <a:r>
              <a:rPr lang="de-DE" sz="2800" b="1" dirty="0" smtClean="0">
                <a:solidFill>
                  <a:srgbClr val="FF0000"/>
                </a:solidFill>
              </a:rPr>
              <a:t>Taste A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de-DE" sz="2800" dirty="0" smtClean="0"/>
              <a:t>soll </a:t>
            </a:r>
            <a:r>
              <a:rPr lang="de-DE" sz="2800" dirty="0"/>
              <a:t>das </a:t>
            </a:r>
            <a:r>
              <a:rPr lang="de-DE" sz="2800" b="1" dirty="0"/>
              <a:t>Symbol Nr. 1</a:t>
            </a:r>
            <a:r>
              <a:rPr lang="de-DE" sz="2800" dirty="0"/>
              <a:t> (siehe links) erscheinen. </a:t>
            </a:r>
            <a:endParaRPr lang="de-DE" sz="2800" dirty="0" smtClean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de-DE" sz="2800" dirty="0" smtClean="0"/>
              <a:t>RGB-LED </a:t>
            </a:r>
            <a:r>
              <a:rPr lang="de-DE" sz="2800" dirty="0"/>
              <a:t>in der Farbe </a:t>
            </a:r>
            <a:r>
              <a:rPr lang="de-DE" sz="2800" b="1" dirty="0"/>
              <a:t>„ROT“</a:t>
            </a:r>
            <a:r>
              <a:rPr lang="de-DE" sz="2800" dirty="0"/>
              <a:t> leuchten</a:t>
            </a:r>
            <a:r>
              <a:rPr lang="de-DE" sz="2800" dirty="0" smtClean="0"/>
              <a:t>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de-DE" sz="2800" dirty="0" smtClean="0"/>
              <a:t>Baue eine </a:t>
            </a:r>
            <a:r>
              <a:rPr lang="de-DE" sz="2800" b="1" dirty="0" smtClean="0"/>
              <a:t>Pause von 1 Sekunde </a:t>
            </a:r>
            <a:r>
              <a:rPr lang="de-DE" sz="2800" dirty="0" smtClean="0"/>
              <a:t>ein.</a:t>
            </a:r>
            <a:endParaRPr lang="de-DE" sz="2800" dirty="0"/>
          </a:p>
        </p:txBody>
      </p:sp>
      <p:pic>
        <p:nvPicPr>
          <p:cNvPr id="9" name="Grafik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69736" y="3445926"/>
            <a:ext cx="3362794" cy="27150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501486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sz="quarter" idx="13"/>
          </p:nvPr>
        </p:nvSpPr>
        <p:spPr>
          <a:xfrm>
            <a:off x="695290" y="1518679"/>
            <a:ext cx="10363826" cy="5212059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de-DE" sz="2400" b="1" dirty="0" smtClean="0">
                <a:sym typeface="Wingdings" panose="05000000000000000000" pitchFamily="2" charset="2"/>
              </a:rPr>
              <a:t>Vervollständige das Programm</a:t>
            </a:r>
          </a:p>
          <a:p>
            <a:pPr marL="0" indent="0">
              <a:buNone/>
            </a:pPr>
            <a:endParaRPr lang="de-DE" sz="2400" b="1" dirty="0" smtClean="0">
              <a:sym typeface="Wingdings" panose="05000000000000000000" pitchFamily="2" charset="2"/>
            </a:endParaRPr>
          </a:p>
          <a:p>
            <a:r>
              <a:rPr lang="de-DE" sz="2600" dirty="0" smtClean="0"/>
              <a:t>nach </a:t>
            </a:r>
            <a:r>
              <a:rPr lang="de-DE" sz="2600" b="1" dirty="0"/>
              <a:t>einer </a:t>
            </a:r>
            <a:r>
              <a:rPr lang="de-DE" sz="2600" b="1" dirty="0" smtClean="0"/>
              <a:t>Sekunde soll </a:t>
            </a:r>
            <a:r>
              <a:rPr lang="de-DE" sz="2600" b="1" dirty="0"/>
              <a:t>das nächste Symbol </a:t>
            </a:r>
            <a:r>
              <a:rPr lang="de-DE" sz="2600" dirty="0" smtClean="0"/>
              <a:t>erscheinen</a:t>
            </a:r>
          </a:p>
          <a:p>
            <a:r>
              <a:rPr lang="de-DE" sz="2600" dirty="0" smtClean="0"/>
              <a:t>Denke </a:t>
            </a:r>
            <a:r>
              <a:rPr lang="de-DE" sz="2600" dirty="0"/>
              <a:t>auch hier an die </a:t>
            </a:r>
            <a:r>
              <a:rPr lang="de-DE" sz="2600" b="1" dirty="0"/>
              <a:t>Pause</a:t>
            </a:r>
            <a:r>
              <a:rPr lang="de-DE" sz="2600" dirty="0" smtClean="0"/>
              <a:t>.</a:t>
            </a:r>
            <a:endParaRPr lang="de-DE" sz="2400" b="1" dirty="0" smtClean="0">
              <a:sym typeface="Wingdings" panose="05000000000000000000" pitchFamily="2" charset="2"/>
            </a:endParaRPr>
          </a:p>
          <a:p>
            <a:endParaRPr lang="de-DE" sz="2400" b="1" dirty="0">
              <a:sym typeface="Wingdings" panose="05000000000000000000" pitchFamily="2" charset="2"/>
            </a:endParaRPr>
          </a:p>
          <a:p>
            <a:pPr marL="0" indent="0">
              <a:buNone/>
            </a:pPr>
            <a:r>
              <a:rPr lang="de-DE" sz="2400" b="1" dirty="0" smtClean="0">
                <a:sym typeface="Wingdings" panose="05000000000000000000" pitchFamily="2" charset="2"/>
              </a:rPr>
              <a:t/>
            </a:r>
            <a:br>
              <a:rPr lang="de-DE" sz="2400" b="1" dirty="0" smtClean="0">
                <a:sym typeface="Wingdings" panose="05000000000000000000" pitchFamily="2" charset="2"/>
              </a:rPr>
            </a:br>
            <a:r>
              <a:rPr lang="de-DE" sz="2400" b="1" dirty="0" smtClean="0">
                <a:sym typeface="Wingdings" panose="05000000000000000000" pitchFamily="2" charset="2"/>
              </a:rPr>
              <a:t/>
            </a:r>
            <a:br>
              <a:rPr lang="de-DE" sz="2400" b="1" dirty="0" smtClean="0">
                <a:sym typeface="Wingdings" panose="05000000000000000000" pitchFamily="2" charset="2"/>
              </a:rPr>
            </a:br>
            <a:r>
              <a:rPr lang="de-DE" sz="2400" b="1" dirty="0" smtClean="0">
                <a:sym typeface="Wingdings" panose="05000000000000000000" pitchFamily="2" charset="2"/>
              </a:rPr>
              <a:t/>
            </a:r>
            <a:br>
              <a:rPr lang="de-DE" sz="2400" b="1" dirty="0" smtClean="0">
                <a:sym typeface="Wingdings" panose="05000000000000000000" pitchFamily="2" charset="2"/>
              </a:rPr>
            </a:br>
            <a:r>
              <a:rPr lang="de-DE" sz="2400" b="1" dirty="0" smtClean="0">
                <a:sym typeface="Wingdings" panose="05000000000000000000" pitchFamily="2" charset="2"/>
              </a:rPr>
              <a:t/>
            </a:r>
            <a:br>
              <a:rPr lang="de-DE" sz="2400" b="1" dirty="0" smtClean="0">
                <a:sym typeface="Wingdings" panose="05000000000000000000" pitchFamily="2" charset="2"/>
              </a:rPr>
            </a:br>
            <a:r>
              <a:rPr lang="de-DE" sz="2400" b="1" dirty="0" smtClean="0">
                <a:sym typeface="Wingdings" panose="05000000000000000000" pitchFamily="2" charset="2"/>
              </a:rPr>
              <a:t/>
            </a:r>
            <a:br>
              <a:rPr lang="de-DE" sz="2400" b="1" dirty="0" smtClean="0">
                <a:sym typeface="Wingdings" panose="05000000000000000000" pitchFamily="2" charset="2"/>
              </a:rPr>
            </a:br>
            <a:r>
              <a:rPr lang="de-DE" sz="2400" b="1" dirty="0" smtClean="0">
                <a:sym typeface="Wingdings" panose="05000000000000000000" pitchFamily="2" charset="2"/>
              </a:rPr>
              <a:t/>
            </a:r>
            <a:br>
              <a:rPr lang="de-DE" sz="2400" b="1" dirty="0" smtClean="0">
                <a:sym typeface="Wingdings" panose="05000000000000000000" pitchFamily="2" charset="2"/>
              </a:rPr>
            </a:br>
            <a:r>
              <a:rPr lang="de-DE" sz="2400" b="1" dirty="0" smtClean="0">
                <a:sym typeface="Wingdings" panose="05000000000000000000" pitchFamily="2" charset="2"/>
              </a:rPr>
              <a:t/>
            </a:r>
            <a:br>
              <a:rPr lang="de-DE" sz="2400" b="1" dirty="0" smtClean="0">
                <a:sym typeface="Wingdings" panose="05000000000000000000" pitchFamily="2" charset="2"/>
              </a:rPr>
            </a:br>
            <a:r>
              <a:rPr lang="de-DE" sz="2400" b="1" dirty="0" smtClean="0">
                <a:sym typeface="Wingdings" panose="05000000000000000000" pitchFamily="2" charset="2"/>
              </a:rPr>
              <a:t/>
            </a:r>
            <a:br>
              <a:rPr lang="de-DE" sz="2400" b="1" dirty="0" smtClean="0">
                <a:sym typeface="Wingdings" panose="05000000000000000000" pitchFamily="2" charset="2"/>
              </a:rPr>
            </a:br>
            <a:r>
              <a:rPr lang="de-DE" sz="2400" b="1" dirty="0" smtClean="0">
                <a:sym typeface="Wingdings" panose="05000000000000000000" pitchFamily="2" charset="2"/>
              </a:rPr>
              <a:t/>
            </a:r>
            <a:br>
              <a:rPr lang="de-DE" sz="2400" b="1" dirty="0" smtClean="0">
                <a:sym typeface="Wingdings" panose="05000000000000000000" pitchFamily="2" charset="2"/>
              </a:rPr>
            </a:br>
            <a:endParaRPr lang="de-DE" sz="2400" b="1" dirty="0" smtClean="0">
              <a:sym typeface="Wingdings" panose="05000000000000000000" pitchFamily="2" charset="2"/>
            </a:endParaRPr>
          </a:p>
          <a:p>
            <a:pPr marL="0" indent="0">
              <a:buNone/>
            </a:pPr>
            <a:endParaRPr lang="de-DE" sz="2400" b="1" dirty="0" smtClean="0">
              <a:sym typeface="Wingdings" panose="05000000000000000000" pitchFamily="2" charset="2"/>
            </a:endParaRPr>
          </a:p>
        </p:txBody>
      </p:sp>
      <p:sp>
        <p:nvSpPr>
          <p:cNvPr id="39" name="Titel 1"/>
          <p:cNvSpPr txBox="1">
            <a:spLocks/>
          </p:cNvSpPr>
          <p:nvPr/>
        </p:nvSpPr>
        <p:spPr>
          <a:xfrm>
            <a:off x="695290" y="265549"/>
            <a:ext cx="8911687" cy="836684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2">
                    <a:lumMod val="7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de-DE" dirty="0" smtClean="0"/>
              <a:t>2h- „Startampel“ </a:t>
            </a:r>
          </a:p>
        </p:txBody>
      </p:sp>
      <p:grpSp>
        <p:nvGrpSpPr>
          <p:cNvPr id="40" name="Gruppieren 39"/>
          <p:cNvGrpSpPr/>
          <p:nvPr/>
        </p:nvGrpSpPr>
        <p:grpSpPr>
          <a:xfrm>
            <a:off x="10213682" y="188930"/>
            <a:ext cx="1647356" cy="898525"/>
            <a:chOff x="-26839" y="197336"/>
            <a:chExt cx="1647567" cy="898525"/>
          </a:xfrm>
        </p:grpSpPr>
        <p:sp>
          <p:nvSpPr>
            <p:cNvPr id="41" name="Textfeld 212"/>
            <p:cNvSpPr txBox="1"/>
            <p:nvPr/>
          </p:nvSpPr>
          <p:spPr>
            <a:xfrm>
              <a:off x="419249" y="542925"/>
              <a:ext cx="1201479" cy="371475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6350">
              <a:solidFill>
                <a:prstClr val="black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="horz" wrap="square" lIns="36000" tIns="36000" rIns="3600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r">
                <a:spcAft>
                  <a:spcPts val="0"/>
                </a:spcAft>
              </a:pPr>
              <a:r>
                <a:rPr lang="de-DE" sz="1600" b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AUFGABE</a:t>
              </a:r>
              <a:endParaRPr lang="de-DE" sz="120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42" name="Textfeld 213"/>
            <p:cNvSpPr txBox="1"/>
            <p:nvPr/>
          </p:nvSpPr>
          <p:spPr>
            <a:xfrm>
              <a:off x="-26839" y="197336"/>
              <a:ext cx="892175" cy="898525"/>
            </a:xfrm>
            <a:prstGeom prst="rect">
              <a:avLst/>
            </a:prstGeom>
            <a:noFill/>
            <a:ln>
              <a:noFill/>
            </a:ln>
          </p:spPr>
          <p:txBody>
            <a:bodyPr rot="0" spcFirstLastPara="0" vert="horz" wrap="non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pPr algn="ctr">
                <a:spcAft>
                  <a:spcPts val="0"/>
                </a:spcAft>
              </a:pPr>
              <a:r>
                <a:rPr lang="de-DE" sz="3600" b="1" dirty="0">
                  <a:ln w="12700" cap="flat" cmpd="sng" algn="ctr">
                    <a:solidFill>
                      <a:srgbClr val="2F5597"/>
                    </a:solidFill>
                    <a:prstDash val="solid"/>
                    <a:round/>
                  </a:ln>
                  <a:gradFill>
                    <a:gsLst>
                      <a:gs pos="0">
                        <a:srgbClr val="FFC000"/>
                      </a:gs>
                      <a:gs pos="4000">
                        <a:srgbClr val="FFD966"/>
                      </a:gs>
                      <a:gs pos="87000">
                        <a:srgbClr val="FFF2CC"/>
                      </a:gs>
                    </a:gsLst>
                    <a:lin ang="5400000" scaled="0"/>
                  </a:gradFill>
                  <a:effectLst/>
                  <a:latin typeface="Segoe Print" panose="02000600000000000000" pitchFamily="2" charset="0"/>
                  <a:ea typeface="Calibri" panose="020F0502020204030204" pitchFamily="34" charset="0"/>
                  <a:cs typeface="Times New Roman" panose="02020603050405020304" pitchFamily="18" charset="0"/>
                </a:rPr>
                <a:t>AA</a:t>
              </a:r>
              <a:endParaRPr lang="de-DE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14" name="Grafik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70642" y="3339926"/>
            <a:ext cx="2039191" cy="1820502"/>
          </a:xfrm>
          <a:prstGeom prst="rect">
            <a:avLst/>
          </a:prstGeom>
        </p:spPr>
      </p:pic>
      <p:pic>
        <p:nvPicPr>
          <p:cNvPr id="15" name="Grafik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5715" y="3339926"/>
            <a:ext cx="1987196" cy="1816636"/>
          </a:xfrm>
          <a:prstGeom prst="rect">
            <a:avLst/>
          </a:prstGeom>
        </p:spPr>
      </p:pic>
      <p:pic>
        <p:nvPicPr>
          <p:cNvPr id="16" name="Grafik 1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67564" y="3339926"/>
            <a:ext cx="2060679" cy="1816636"/>
          </a:xfrm>
          <a:prstGeom prst="rect">
            <a:avLst/>
          </a:prstGeom>
        </p:spPr>
      </p:pic>
      <p:pic>
        <p:nvPicPr>
          <p:cNvPr id="17" name="Grafik 1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219942" y="3339926"/>
            <a:ext cx="2040433" cy="1816636"/>
          </a:xfrm>
          <a:prstGeom prst="rect">
            <a:avLst/>
          </a:prstGeom>
        </p:spPr>
      </p:pic>
      <p:sp>
        <p:nvSpPr>
          <p:cNvPr id="9" name="Pfeil nach rechts 8"/>
          <p:cNvSpPr/>
          <p:nvPr/>
        </p:nvSpPr>
        <p:spPr>
          <a:xfrm>
            <a:off x="3186260" y="3965439"/>
            <a:ext cx="584382" cy="565609"/>
          </a:xfrm>
          <a:prstGeom prst="rightArrow">
            <a:avLst/>
          </a:prstGeom>
          <a:gradFill flip="none" rotWithShape="1">
            <a:gsLst>
              <a:gs pos="0">
                <a:schemeClr val="accent4">
                  <a:lumMod val="67000"/>
                </a:schemeClr>
              </a:gs>
              <a:gs pos="48000">
                <a:schemeClr val="accent4">
                  <a:lumMod val="97000"/>
                  <a:lumOff val="3000"/>
                </a:schemeClr>
              </a:gs>
              <a:gs pos="100000">
                <a:schemeClr val="accent4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9" name="Pfeil nach rechts 18"/>
          <p:cNvSpPr/>
          <p:nvPr/>
        </p:nvSpPr>
        <p:spPr>
          <a:xfrm>
            <a:off x="5863491" y="3965438"/>
            <a:ext cx="584382" cy="565609"/>
          </a:xfrm>
          <a:prstGeom prst="rightArrow">
            <a:avLst/>
          </a:prstGeom>
          <a:gradFill flip="none" rotWithShape="1">
            <a:gsLst>
              <a:gs pos="0">
                <a:schemeClr val="accent4">
                  <a:lumMod val="67000"/>
                </a:schemeClr>
              </a:gs>
              <a:gs pos="48000">
                <a:schemeClr val="accent4">
                  <a:lumMod val="97000"/>
                  <a:lumOff val="3000"/>
                </a:schemeClr>
              </a:gs>
              <a:gs pos="100000">
                <a:schemeClr val="accent4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0" name="Pfeil nach rechts 19"/>
          <p:cNvSpPr/>
          <p:nvPr/>
        </p:nvSpPr>
        <p:spPr>
          <a:xfrm>
            <a:off x="8540722" y="3965437"/>
            <a:ext cx="584382" cy="565609"/>
          </a:xfrm>
          <a:prstGeom prst="rightArrow">
            <a:avLst/>
          </a:prstGeom>
          <a:gradFill flip="none" rotWithShape="1">
            <a:gsLst>
              <a:gs pos="0">
                <a:schemeClr val="accent4">
                  <a:lumMod val="67000"/>
                </a:schemeClr>
              </a:gs>
              <a:gs pos="48000">
                <a:schemeClr val="accent4">
                  <a:lumMod val="97000"/>
                  <a:lumOff val="3000"/>
                </a:schemeClr>
              </a:gs>
              <a:gs pos="100000">
                <a:schemeClr val="accent4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0257059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sz="quarter" idx="13"/>
          </p:nvPr>
        </p:nvSpPr>
        <p:spPr>
          <a:xfrm>
            <a:off x="695290" y="1113608"/>
            <a:ext cx="10363826" cy="521205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de-DE" sz="2400" b="1" dirty="0" smtClean="0">
                <a:sym typeface="Wingdings" panose="05000000000000000000" pitchFamily="2" charset="2"/>
              </a:rPr>
              <a:t>Vervollständige das Programm</a:t>
            </a:r>
          </a:p>
          <a:p>
            <a:pPr marL="0" indent="0">
              <a:buNone/>
            </a:pPr>
            <a:endParaRPr lang="de-DE" sz="2400" b="1" dirty="0" smtClean="0">
              <a:sym typeface="Wingdings" panose="05000000000000000000" pitchFamily="2" charset="2"/>
            </a:endParaRPr>
          </a:p>
          <a:p>
            <a:pPr marL="0" indent="0">
              <a:buNone/>
            </a:pPr>
            <a:r>
              <a:rPr lang="de-DE" sz="2400" b="1" dirty="0" smtClean="0">
                <a:sym typeface="Wingdings" panose="05000000000000000000" pitchFamily="2" charset="2"/>
              </a:rPr>
              <a:t/>
            </a:r>
            <a:br>
              <a:rPr lang="de-DE" sz="2400" b="1" dirty="0" smtClean="0">
                <a:sym typeface="Wingdings" panose="05000000000000000000" pitchFamily="2" charset="2"/>
              </a:rPr>
            </a:br>
            <a:r>
              <a:rPr lang="de-DE" sz="2400" b="1" dirty="0" smtClean="0">
                <a:sym typeface="Wingdings" panose="05000000000000000000" pitchFamily="2" charset="2"/>
              </a:rPr>
              <a:t/>
            </a:r>
            <a:br>
              <a:rPr lang="de-DE" sz="2400" b="1" dirty="0" smtClean="0">
                <a:sym typeface="Wingdings" panose="05000000000000000000" pitchFamily="2" charset="2"/>
              </a:rPr>
            </a:br>
            <a:r>
              <a:rPr lang="de-DE" sz="2400" b="1" dirty="0" smtClean="0">
                <a:sym typeface="Wingdings" panose="05000000000000000000" pitchFamily="2" charset="2"/>
              </a:rPr>
              <a:t/>
            </a:r>
            <a:br>
              <a:rPr lang="de-DE" sz="2400" b="1" dirty="0" smtClean="0">
                <a:sym typeface="Wingdings" panose="05000000000000000000" pitchFamily="2" charset="2"/>
              </a:rPr>
            </a:br>
            <a:r>
              <a:rPr lang="de-DE" sz="2400" b="1" dirty="0" smtClean="0">
                <a:sym typeface="Wingdings" panose="05000000000000000000" pitchFamily="2" charset="2"/>
              </a:rPr>
              <a:t/>
            </a:r>
            <a:br>
              <a:rPr lang="de-DE" sz="2400" b="1" dirty="0" smtClean="0">
                <a:sym typeface="Wingdings" panose="05000000000000000000" pitchFamily="2" charset="2"/>
              </a:rPr>
            </a:br>
            <a:r>
              <a:rPr lang="de-DE" sz="2400" b="1" dirty="0" smtClean="0">
                <a:sym typeface="Wingdings" panose="05000000000000000000" pitchFamily="2" charset="2"/>
              </a:rPr>
              <a:t/>
            </a:r>
            <a:br>
              <a:rPr lang="de-DE" sz="2400" b="1" dirty="0" smtClean="0">
                <a:sym typeface="Wingdings" panose="05000000000000000000" pitchFamily="2" charset="2"/>
              </a:rPr>
            </a:br>
            <a:r>
              <a:rPr lang="de-DE" sz="2400" b="1" dirty="0" smtClean="0">
                <a:sym typeface="Wingdings" panose="05000000000000000000" pitchFamily="2" charset="2"/>
              </a:rPr>
              <a:t/>
            </a:r>
            <a:br>
              <a:rPr lang="de-DE" sz="2400" b="1" dirty="0" smtClean="0">
                <a:sym typeface="Wingdings" panose="05000000000000000000" pitchFamily="2" charset="2"/>
              </a:rPr>
            </a:br>
            <a:endParaRPr lang="de-DE" sz="2400" b="1" dirty="0" smtClean="0">
              <a:sym typeface="Wingdings" panose="05000000000000000000" pitchFamily="2" charset="2"/>
            </a:endParaRPr>
          </a:p>
          <a:p>
            <a:pPr marL="0" indent="0">
              <a:buNone/>
            </a:pPr>
            <a:endParaRPr lang="de-DE" sz="2400" b="1" dirty="0" smtClean="0">
              <a:sym typeface="Wingdings" panose="05000000000000000000" pitchFamily="2" charset="2"/>
            </a:endParaRPr>
          </a:p>
        </p:txBody>
      </p:sp>
      <p:sp>
        <p:nvSpPr>
          <p:cNvPr id="39" name="Titel 1"/>
          <p:cNvSpPr txBox="1">
            <a:spLocks/>
          </p:cNvSpPr>
          <p:nvPr/>
        </p:nvSpPr>
        <p:spPr>
          <a:xfrm>
            <a:off x="695290" y="265549"/>
            <a:ext cx="8911687" cy="836684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2">
                    <a:lumMod val="7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de-DE" dirty="0" smtClean="0"/>
              <a:t>2h- „Startampel“ </a:t>
            </a:r>
          </a:p>
        </p:txBody>
      </p:sp>
      <p:grpSp>
        <p:nvGrpSpPr>
          <p:cNvPr id="40" name="Gruppieren 39"/>
          <p:cNvGrpSpPr/>
          <p:nvPr/>
        </p:nvGrpSpPr>
        <p:grpSpPr>
          <a:xfrm>
            <a:off x="10213682" y="188930"/>
            <a:ext cx="1647356" cy="898525"/>
            <a:chOff x="-26839" y="197336"/>
            <a:chExt cx="1647567" cy="898525"/>
          </a:xfrm>
        </p:grpSpPr>
        <p:sp>
          <p:nvSpPr>
            <p:cNvPr id="41" name="Textfeld 212"/>
            <p:cNvSpPr txBox="1"/>
            <p:nvPr/>
          </p:nvSpPr>
          <p:spPr>
            <a:xfrm>
              <a:off x="419249" y="542925"/>
              <a:ext cx="1201479" cy="371475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6350">
              <a:solidFill>
                <a:prstClr val="black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="horz" wrap="square" lIns="36000" tIns="36000" rIns="3600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r">
                <a:spcAft>
                  <a:spcPts val="0"/>
                </a:spcAft>
              </a:pPr>
              <a:r>
                <a:rPr lang="de-DE" sz="1600" b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AUFGABE</a:t>
              </a:r>
              <a:endParaRPr lang="de-DE" sz="120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42" name="Textfeld 213"/>
            <p:cNvSpPr txBox="1"/>
            <p:nvPr/>
          </p:nvSpPr>
          <p:spPr>
            <a:xfrm>
              <a:off x="-26839" y="197336"/>
              <a:ext cx="892175" cy="898525"/>
            </a:xfrm>
            <a:prstGeom prst="rect">
              <a:avLst/>
            </a:prstGeom>
            <a:noFill/>
            <a:ln>
              <a:noFill/>
            </a:ln>
          </p:spPr>
          <p:txBody>
            <a:bodyPr rot="0" spcFirstLastPara="0" vert="horz" wrap="non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pPr algn="ctr">
                <a:spcAft>
                  <a:spcPts val="0"/>
                </a:spcAft>
              </a:pPr>
              <a:r>
                <a:rPr lang="de-DE" sz="3600" b="1" dirty="0">
                  <a:ln w="12700" cap="flat" cmpd="sng" algn="ctr">
                    <a:solidFill>
                      <a:srgbClr val="2F5597"/>
                    </a:solidFill>
                    <a:prstDash val="solid"/>
                    <a:round/>
                  </a:ln>
                  <a:gradFill>
                    <a:gsLst>
                      <a:gs pos="0">
                        <a:srgbClr val="FFC000"/>
                      </a:gs>
                      <a:gs pos="4000">
                        <a:srgbClr val="FFD966"/>
                      </a:gs>
                      <a:gs pos="87000">
                        <a:srgbClr val="FFF2CC"/>
                      </a:gs>
                    </a:gsLst>
                    <a:lin ang="5400000" scaled="0"/>
                  </a:gradFill>
                  <a:effectLst/>
                  <a:latin typeface="Segoe Print" panose="02000600000000000000" pitchFamily="2" charset="0"/>
                  <a:ea typeface="Calibri" panose="020F0502020204030204" pitchFamily="34" charset="0"/>
                  <a:cs typeface="Times New Roman" panose="02020603050405020304" pitchFamily="18" charset="0"/>
                </a:rPr>
                <a:t>AA</a:t>
              </a:r>
              <a:endParaRPr lang="de-DE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14" name="Grafik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85801" y="1743555"/>
            <a:ext cx="2039191" cy="1820502"/>
          </a:xfrm>
          <a:prstGeom prst="rect">
            <a:avLst/>
          </a:prstGeom>
        </p:spPr>
      </p:pic>
      <p:pic>
        <p:nvPicPr>
          <p:cNvPr id="15" name="Grafik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0874" y="1743555"/>
            <a:ext cx="1987196" cy="1816636"/>
          </a:xfrm>
          <a:prstGeom prst="rect">
            <a:avLst/>
          </a:prstGeom>
        </p:spPr>
      </p:pic>
      <p:pic>
        <p:nvPicPr>
          <p:cNvPr id="16" name="Grafik 1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82723" y="1743555"/>
            <a:ext cx="2060679" cy="1816636"/>
          </a:xfrm>
          <a:prstGeom prst="rect">
            <a:avLst/>
          </a:prstGeom>
        </p:spPr>
      </p:pic>
      <p:pic>
        <p:nvPicPr>
          <p:cNvPr id="17" name="Grafik 1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135101" y="1743555"/>
            <a:ext cx="2040433" cy="1816636"/>
          </a:xfrm>
          <a:prstGeom prst="rect">
            <a:avLst/>
          </a:prstGeom>
        </p:spPr>
      </p:pic>
      <p:sp>
        <p:nvSpPr>
          <p:cNvPr id="9" name="Pfeil nach rechts 8"/>
          <p:cNvSpPr/>
          <p:nvPr/>
        </p:nvSpPr>
        <p:spPr>
          <a:xfrm>
            <a:off x="3101419" y="2369068"/>
            <a:ext cx="584382" cy="565609"/>
          </a:xfrm>
          <a:prstGeom prst="rightArrow">
            <a:avLst/>
          </a:prstGeom>
          <a:gradFill flip="none" rotWithShape="1">
            <a:gsLst>
              <a:gs pos="0">
                <a:schemeClr val="accent4">
                  <a:lumMod val="67000"/>
                </a:schemeClr>
              </a:gs>
              <a:gs pos="48000">
                <a:schemeClr val="accent4">
                  <a:lumMod val="97000"/>
                  <a:lumOff val="3000"/>
                </a:schemeClr>
              </a:gs>
              <a:gs pos="100000">
                <a:schemeClr val="accent4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9" name="Pfeil nach rechts 18"/>
          <p:cNvSpPr/>
          <p:nvPr/>
        </p:nvSpPr>
        <p:spPr>
          <a:xfrm>
            <a:off x="5778650" y="2369067"/>
            <a:ext cx="584382" cy="565609"/>
          </a:xfrm>
          <a:prstGeom prst="rightArrow">
            <a:avLst/>
          </a:prstGeom>
          <a:gradFill flip="none" rotWithShape="1">
            <a:gsLst>
              <a:gs pos="0">
                <a:schemeClr val="accent4">
                  <a:lumMod val="67000"/>
                </a:schemeClr>
              </a:gs>
              <a:gs pos="48000">
                <a:schemeClr val="accent4">
                  <a:lumMod val="97000"/>
                  <a:lumOff val="3000"/>
                </a:schemeClr>
              </a:gs>
              <a:gs pos="100000">
                <a:schemeClr val="accent4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0" name="Pfeil nach rechts 19"/>
          <p:cNvSpPr/>
          <p:nvPr/>
        </p:nvSpPr>
        <p:spPr>
          <a:xfrm>
            <a:off x="8455881" y="2369066"/>
            <a:ext cx="584382" cy="565609"/>
          </a:xfrm>
          <a:prstGeom prst="rightArrow">
            <a:avLst/>
          </a:prstGeom>
          <a:gradFill flip="none" rotWithShape="1">
            <a:gsLst>
              <a:gs pos="0">
                <a:schemeClr val="accent4">
                  <a:lumMod val="67000"/>
                </a:schemeClr>
              </a:gs>
              <a:gs pos="48000">
                <a:schemeClr val="accent4">
                  <a:lumMod val="97000"/>
                  <a:lumOff val="3000"/>
                </a:schemeClr>
              </a:gs>
              <a:gs pos="100000">
                <a:schemeClr val="accent4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2" name="Grafik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75521" y="3845125"/>
            <a:ext cx="2425898" cy="1758008"/>
          </a:xfrm>
          <a:prstGeom prst="rect">
            <a:avLst/>
          </a:prstGeom>
        </p:spPr>
      </p:pic>
      <p:pic>
        <p:nvPicPr>
          <p:cNvPr id="4" name="Grafik 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496475" y="3823288"/>
            <a:ext cx="2417841" cy="1801682"/>
          </a:xfrm>
          <a:prstGeom prst="rect">
            <a:avLst/>
          </a:prstGeom>
        </p:spPr>
      </p:pic>
      <p:pic>
        <p:nvPicPr>
          <p:cNvPr id="5" name="Grafik 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309372" y="3823289"/>
            <a:ext cx="2476409" cy="1792448"/>
          </a:xfrm>
          <a:prstGeom prst="rect">
            <a:avLst/>
          </a:prstGeom>
        </p:spPr>
      </p:pic>
      <p:pic>
        <p:nvPicPr>
          <p:cNvPr id="6" name="Grafik 5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085965" y="3823288"/>
            <a:ext cx="2481286" cy="18409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184196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sz="quarter" idx="13"/>
          </p:nvPr>
        </p:nvSpPr>
        <p:spPr>
          <a:xfrm>
            <a:off x="695290" y="1518679"/>
            <a:ext cx="10363826" cy="5212059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de-DE" sz="2400" b="1" dirty="0" smtClean="0">
                <a:sym typeface="Wingdings" panose="05000000000000000000" pitchFamily="2" charset="2"/>
              </a:rPr>
              <a:t>Vervollständige das Programm</a:t>
            </a:r>
          </a:p>
          <a:p>
            <a:pPr marL="0" indent="0">
              <a:buNone/>
            </a:pPr>
            <a:endParaRPr lang="de-DE" sz="2400" b="1" dirty="0" smtClean="0">
              <a:sym typeface="Wingdings" panose="05000000000000000000" pitchFamily="2" charset="2"/>
            </a:endParaRPr>
          </a:p>
          <a:p>
            <a:r>
              <a:rPr lang="de-DE" sz="2600" dirty="0" smtClean="0"/>
              <a:t>Zum Schluss </a:t>
            </a:r>
            <a:r>
              <a:rPr lang="de-DE" sz="2600" b="1" dirty="0"/>
              <a:t>soll der Bildschirm</a:t>
            </a:r>
            <a:r>
              <a:rPr lang="de-DE" sz="2600" dirty="0"/>
              <a:t> gelöscht werden und gleichzeitig die </a:t>
            </a:r>
            <a:r>
              <a:rPr lang="de-DE" sz="2600" b="1" dirty="0"/>
              <a:t>RGB-LED die Farbe „GRÜN“</a:t>
            </a:r>
            <a:r>
              <a:rPr lang="de-DE" sz="2600" dirty="0"/>
              <a:t> anzeigen.</a:t>
            </a:r>
          </a:p>
          <a:p>
            <a:endParaRPr lang="de-DE" sz="2400" b="1" dirty="0" smtClean="0">
              <a:sym typeface="Wingdings" panose="05000000000000000000" pitchFamily="2" charset="2"/>
            </a:endParaRPr>
          </a:p>
          <a:p>
            <a:endParaRPr lang="de-DE" sz="2400" b="1" dirty="0">
              <a:sym typeface="Wingdings" panose="05000000000000000000" pitchFamily="2" charset="2"/>
            </a:endParaRPr>
          </a:p>
          <a:p>
            <a:pPr marL="0" indent="0">
              <a:buNone/>
            </a:pPr>
            <a:r>
              <a:rPr lang="de-DE" sz="2400" b="1" dirty="0" smtClean="0">
                <a:sym typeface="Wingdings" panose="05000000000000000000" pitchFamily="2" charset="2"/>
              </a:rPr>
              <a:t/>
            </a:r>
            <a:br>
              <a:rPr lang="de-DE" sz="2400" b="1" dirty="0" smtClean="0">
                <a:sym typeface="Wingdings" panose="05000000000000000000" pitchFamily="2" charset="2"/>
              </a:rPr>
            </a:br>
            <a:r>
              <a:rPr lang="de-DE" sz="2400" b="1" dirty="0" smtClean="0">
                <a:sym typeface="Wingdings" panose="05000000000000000000" pitchFamily="2" charset="2"/>
              </a:rPr>
              <a:t/>
            </a:r>
            <a:br>
              <a:rPr lang="de-DE" sz="2400" b="1" dirty="0" smtClean="0">
                <a:sym typeface="Wingdings" panose="05000000000000000000" pitchFamily="2" charset="2"/>
              </a:rPr>
            </a:br>
            <a:r>
              <a:rPr lang="de-DE" sz="2400" b="1" dirty="0" smtClean="0">
                <a:sym typeface="Wingdings" panose="05000000000000000000" pitchFamily="2" charset="2"/>
              </a:rPr>
              <a:t/>
            </a:r>
            <a:br>
              <a:rPr lang="de-DE" sz="2400" b="1" dirty="0" smtClean="0">
                <a:sym typeface="Wingdings" panose="05000000000000000000" pitchFamily="2" charset="2"/>
              </a:rPr>
            </a:br>
            <a:r>
              <a:rPr lang="de-DE" sz="2400" b="1" dirty="0" smtClean="0">
                <a:sym typeface="Wingdings" panose="05000000000000000000" pitchFamily="2" charset="2"/>
              </a:rPr>
              <a:t/>
            </a:r>
            <a:br>
              <a:rPr lang="de-DE" sz="2400" b="1" dirty="0" smtClean="0">
                <a:sym typeface="Wingdings" panose="05000000000000000000" pitchFamily="2" charset="2"/>
              </a:rPr>
            </a:br>
            <a:r>
              <a:rPr lang="de-DE" sz="2400" b="1" dirty="0" smtClean="0">
                <a:sym typeface="Wingdings" panose="05000000000000000000" pitchFamily="2" charset="2"/>
              </a:rPr>
              <a:t/>
            </a:r>
            <a:br>
              <a:rPr lang="de-DE" sz="2400" b="1" dirty="0" smtClean="0">
                <a:sym typeface="Wingdings" panose="05000000000000000000" pitchFamily="2" charset="2"/>
              </a:rPr>
            </a:br>
            <a:r>
              <a:rPr lang="de-DE" sz="2400" b="1" dirty="0" smtClean="0">
                <a:sym typeface="Wingdings" panose="05000000000000000000" pitchFamily="2" charset="2"/>
              </a:rPr>
              <a:t/>
            </a:r>
            <a:br>
              <a:rPr lang="de-DE" sz="2400" b="1" dirty="0" smtClean="0">
                <a:sym typeface="Wingdings" panose="05000000000000000000" pitchFamily="2" charset="2"/>
              </a:rPr>
            </a:br>
            <a:r>
              <a:rPr lang="de-DE" sz="2400" b="1" dirty="0" smtClean="0">
                <a:sym typeface="Wingdings" panose="05000000000000000000" pitchFamily="2" charset="2"/>
              </a:rPr>
              <a:t/>
            </a:r>
            <a:br>
              <a:rPr lang="de-DE" sz="2400" b="1" dirty="0" smtClean="0">
                <a:sym typeface="Wingdings" panose="05000000000000000000" pitchFamily="2" charset="2"/>
              </a:rPr>
            </a:br>
            <a:r>
              <a:rPr lang="de-DE" sz="2400" b="1" dirty="0" smtClean="0">
                <a:sym typeface="Wingdings" panose="05000000000000000000" pitchFamily="2" charset="2"/>
              </a:rPr>
              <a:t/>
            </a:r>
            <a:br>
              <a:rPr lang="de-DE" sz="2400" b="1" dirty="0" smtClean="0">
                <a:sym typeface="Wingdings" panose="05000000000000000000" pitchFamily="2" charset="2"/>
              </a:rPr>
            </a:br>
            <a:r>
              <a:rPr lang="de-DE" sz="2400" b="1" dirty="0" smtClean="0">
                <a:sym typeface="Wingdings" panose="05000000000000000000" pitchFamily="2" charset="2"/>
              </a:rPr>
              <a:t/>
            </a:r>
            <a:br>
              <a:rPr lang="de-DE" sz="2400" b="1" dirty="0" smtClean="0">
                <a:sym typeface="Wingdings" panose="05000000000000000000" pitchFamily="2" charset="2"/>
              </a:rPr>
            </a:br>
            <a:endParaRPr lang="de-DE" sz="2400" b="1" dirty="0" smtClean="0">
              <a:sym typeface="Wingdings" panose="05000000000000000000" pitchFamily="2" charset="2"/>
            </a:endParaRPr>
          </a:p>
          <a:p>
            <a:pPr marL="0" indent="0">
              <a:buNone/>
            </a:pPr>
            <a:endParaRPr lang="de-DE" sz="2400" b="1" dirty="0" smtClean="0">
              <a:sym typeface="Wingdings" panose="05000000000000000000" pitchFamily="2" charset="2"/>
            </a:endParaRPr>
          </a:p>
        </p:txBody>
      </p:sp>
      <p:sp>
        <p:nvSpPr>
          <p:cNvPr id="39" name="Titel 1"/>
          <p:cNvSpPr txBox="1">
            <a:spLocks/>
          </p:cNvSpPr>
          <p:nvPr/>
        </p:nvSpPr>
        <p:spPr>
          <a:xfrm>
            <a:off x="695290" y="265549"/>
            <a:ext cx="8911687" cy="836684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2">
                    <a:lumMod val="7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de-DE" dirty="0" smtClean="0"/>
              <a:t>2h- „Startampel“ </a:t>
            </a:r>
          </a:p>
        </p:txBody>
      </p:sp>
      <p:grpSp>
        <p:nvGrpSpPr>
          <p:cNvPr id="40" name="Gruppieren 39"/>
          <p:cNvGrpSpPr/>
          <p:nvPr/>
        </p:nvGrpSpPr>
        <p:grpSpPr>
          <a:xfrm>
            <a:off x="10213682" y="188930"/>
            <a:ext cx="1647356" cy="898525"/>
            <a:chOff x="-26839" y="197336"/>
            <a:chExt cx="1647567" cy="898525"/>
          </a:xfrm>
        </p:grpSpPr>
        <p:sp>
          <p:nvSpPr>
            <p:cNvPr id="41" name="Textfeld 212"/>
            <p:cNvSpPr txBox="1"/>
            <p:nvPr/>
          </p:nvSpPr>
          <p:spPr>
            <a:xfrm>
              <a:off x="419249" y="542925"/>
              <a:ext cx="1201479" cy="371475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6350">
              <a:solidFill>
                <a:prstClr val="black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="horz" wrap="square" lIns="36000" tIns="36000" rIns="3600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r">
                <a:spcAft>
                  <a:spcPts val="0"/>
                </a:spcAft>
              </a:pPr>
              <a:r>
                <a:rPr lang="de-DE" sz="1600" b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AUFGABE</a:t>
              </a:r>
              <a:endParaRPr lang="de-DE" sz="120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42" name="Textfeld 213"/>
            <p:cNvSpPr txBox="1"/>
            <p:nvPr/>
          </p:nvSpPr>
          <p:spPr>
            <a:xfrm>
              <a:off x="-26839" y="197336"/>
              <a:ext cx="892175" cy="898525"/>
            </a:xfrm>
            <a:prstGeom prst="rect">
              <a:avLst/>
            </a:prstGeom>
            <a:noFill/>
            <a:ln>
              <a:noFill/>
            </a:ln>
          </p:spPr>
          <p:txBody>
            <a:bodyPr rot="0" spcFirstLastPara="0" vert="horz" wrap="non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pPr algn="ctr">
                <a:spcAft>
                  <a:spcPts val="0"/>
                </a:spcAft>
              </a:pPr>
              <a:r>
                <a:rPr lang="de-DE" sz="3600" b="1" dirty="0">
                  <a:ln w="12700" cap="flat" cmpd="sng" algn="ctr">
                    <a:solidFill>
                      <a:srgbClr val="2F5597"/>
                    </a:solidFill>
                    <a:prstDash val="solid"/>
                    <a:round/>
                  </a:ln>
                  <a:gradFill>
                    <a:gsLst>
                      <a:gs pos="0">
                        <a:srgbClr val="FFC000"/>
                      </a:gs>
                      <a:gs pos="4000">
                        <a:srgbClr val="FFD966"/>
                      </a:gs>
                      <a:gs pos="87000">
                        <a:srgbClr val="FFF2CC"/>
                      </a:gs>
                    </a:gsLst>
                    <a:lin ang="5400000" scaled="0"/>
                  </a:gradFill>
                  <a:effectLst/>
                  <a:latin typeface="Segoe Print" panose="02000600000000000000" pitchFamily="2" charset="0"/>
                  <a:ea typeface="Calibri" panose="020F0502020204030204" pitchFamily="34" charset="0"/>
                  <a:cs typeface="Times New Roman" panose="02020603050405020304" pitchFamily="18" charset="0"/>
                </a:rPr>
                <a:t>AA</a:t>
              </a:r>
              <a:endParaRPr lang="de-DE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" name="Gruppieren 1"/>
          <p:cNvGrpSpPr/>
          <p:nvPr/>
        </p:nvGrpSpPr>
        <p:grpSpPr>
          <a:xfrm>
            <a:off x="3526832" y="3393353"/>
            <a:ext cx="2200887" cy="2031896"/>
            <a:chOff x="981595" y="3459341"/>
            <a:chExt cx="2200887" cy="2031896"/>
          </a:xfrm>
        </p:grpSpPr>
        <p:pic>
          <p:nvPicPr>
            <p:cNvPr id="18" name="Grafik 17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981595" y="3459341"/>
              <a:ext cx="2200887" cy="1923363"/>
            </a:xfrm>
            <a:prstGeom prst="rect">
              <a:avLst/>
            </a:prstGeom>
          </p:spPr>
        </p:pic>
        <p:sp>
          <p:nvSpPr>
            <p:cNvPr id="21" name="Ellipse 20"/>
            <p:cNvSpPr/>
            <p:nvPr/>
          </p:nvSpPr>
          <p:spPr>
            <a:xfrm>
              <a:off x="1907642" y="4700730"/>
              <a:ext cx="348792" cy="301656"/>
            </a:xfrm>
            <a:prstGeom prst="ellipse">
              <a:avLst/>
            </a:prstGeom>
            <a:noFill/>
            <a:ln w="57150">
              <a:solidFill>
                <a:schemeClr val="accent5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22" name="Pfeil nach rechts 21"/>
            <p:cNvSpPr/>
            <p:nvPr/>
          </p:nvSpPr>
          <p:spPr>
            <a:xfrm rot="18908028">
              <a:off x="1370767" y="4958934"/>
              <a:ext cx="612742" cy="532303"/>
            </a:xfrm>
            <a:prstGeom prst="rightArrow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</p:spTree>
    <p:extLst>
      <p:ext uri="{BB962C8B-B14F-4D97-AF65-F5344CB8AC3E}">
        <p14:creationId xmlns:p14="http://schemas.microsoft.com/office/powerpoint/2010/main" val="25908889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sz="quarter" idx="13"/>
          </p:nvPr>
        </p:nvSpPr>
        <p:spPr>
          <a:xfrm>
            <a:off x="695290" y="1518679"/>
            <a:ext cx="10363826" cy="5212059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de-DE" sz="2400" b="1" dirty="0" smtClean="0">
                <a:sym typeface="Wingdings" panose="05000000000000000000" pitchFamily="2" charset="2"/>
              </a:rPr>
              <a:t>Vervollständige das Programm</a:t>
            </a:r>
          </a:p>
          <a:p>
            <a:pPr marL="0" indent="0">
              <a:buNone/>
            </a:pPr>
            <a:endParaRPr lang="de-DE" sz="2400" b="1" dirty="0" smtClean="0">
              <a:sym typeface="Wingdings" panose="05000000000000000000" pitchFamily="2" charset="2"/>
            </a:endParaRPr>
          </a:p>
          <a:p>
            <a:r>
              <a:rPr lang="de-DE" sz="2600" dirty="0" smtClean="0"/>
              <a:t>Zum Schluss </a:t>
            </a:r>
            <a:r>
              <a:rPr lang="de-DE" sz="2600" b="1" dirty="0"/>
              <a:t>soll der Bildschirm</a:t>
            </a:r>
            <a:r>
              <a:rPr lang="de-DE" sz="2600" dirty="0"/>
              <a:t> gelöscht werden und gleichzeitig die </a:t>
            </a:r>
            <a:r>
              <a:rPr lang="de-DE" sz="2600" b="1" dirty="0"/>
              <a:t>RGB-LED die Farbe „GRÜN“</a:t>
            </a:r>
            <a:r>
              <a:rPr lang="de-DE" sz="2600" dirty="0"/>
              <a:t> anzeigen.</a:t>
            </a:r>
          </a:p>
          <a:p>
            <a:endParaRPr lang="de-DE" sz="2400" b="1" dirty="0" smtClean="0">
              <a:sym typeface="Wingdings" panose="05000000000000000000" pitchFamily="2" charset="2"/>
            </a:endParaRPr>
          </a:p>
          <a:p>
            <a:endParaRPr lang="de-DE" sz="2400" b="1" dirty="0">
              <a:sym typeface="Wingdings" panose="05000000000000000000" pitchFamily="2" charset="2"/>
            </a:endParaRPr>
          </a:p>
          <a:p>
            <a:pPr marL="0" indent="0">
              <a:buNone/>
            </a:pPr>
            <a:r>
              <a:rPr lang="de-DE" sz="2400" b="1" dirty="0" smtClean="0">
                <a:sym typeface="Wingdings" panose="05000000000000000000" pitchFamily="2" charset="2"/>
              </a:rPr>
              <a:t/>
            </a:r>
            <a:br>
              <a:rPr lang="de-DE" sz="2400" b="1" dirty="0" smtClean="0">
                <a:sym typeface="Wingdings" panose="05000000000000000000" pitchFamily="2" charset="2"/>
              </a:rPr>
            </a:br>
            <a:r>
              <a:rPr lang="de-DE" sz="2400" b="1" dirty="0" smtClean="0">
                <a:sym typeface="Wingdings" panose="05000000000000000000" pitchFamily="2" charset="2"/>
              </a:rPr>
              <a:t/>
            </a:r>
            <a:br>
              <a:rPr lang="de-DE" sz="2400" b="1" dirty="0" smtClean="0">
                <a:sym typeface="Wingdings" panose="05000000000000000000" pitchFamily="2" charset="2"/>
              </a:rPr>
            </a:br>
            <a:r>
              <a:rPr lang="de-DE" sz="2400" b="1" dirty="0" smtClean="0">
                <a:sym typeface="Wingdings" panose="05000000000000000000" pitchFamily="2" charset="2"/>
              </a:rPr>
              <a:t/>
            </a:r>
            <a:br>
              <a:rPr lang="de-DE" sz="2400" b="1" dirty="0" smtClean="0">
                <a:sym typeface="Wingdings" panose="05000000000000000000" pitchFamily="2" charset="2"/>
              </a:rPr>
            </a:br>
            <a:r>
              <a:rPr lang="de-DE" sz="2400" b="1" dirty="0" smtClean="0">
                <a:sym typeface="Wingdings" panose="05000000000000000000" pitchFamily="2" charset="2"/>
              </a:rPr>
              <a:t/>
            </a:r>
            <a:br>
              <a:rPr lang="de-DE" sz="2400" b="1" dirty="0" smtClean="0">
                <a:sym typeface="Wingdings" panose="05000000000000000000" pitchFamily="2" charset="2"/>
              </a:rPr>
            </a:br>
            <a:r>
              <a:rPr lang="de-DE" sz="2400" b="1" dirty="0" smtClean="0">
                <a:sym typeface="Wingdings" panose="05000000000000000000" pitchFamily="2" charset="2"/>
              </a:rPr>
              <a:t/>
            </a:r>
            <a:br>
              <a:rPr lang="de-DE" sz="2400" b="1" dirty="0" smtClean="0">
                <a:sym typeface="Wingdings" panose="05000000000000000000" pitchFamily="2" charset="2"/>
              </a:rPr>
            </a:br>
            <a:r>
              <a:rPr lang="de-DE" sz="2400" b="1" dirty="0" smtClean="0">
                <a:sym typeface="Wingdings" panose="05000000000000000000" pitchFamily="2" charset="2"/>
              </a:rPr>
              <a:t/>
            </a:r>
            <a:br>
              <a:rPr lang="de-DE" sz="2400" b="1" dirty="0" smtClean="0">
                <a:sym typeface="Wingdings" panose="05000000000000000000" pitchFamily="2" charset="2"/>
              </a:rPr>
            </a:br>
            <a:r>
              <a:rPr lang="de-DE" sz="2400" b="1" dirty="0" smtClean="0">
                <a:sym typeface="Wingdings" panose="05000000000000000000" pitchFamily="2" charset="2"/>
              </a:rPr>
              <a:t/>
            </a:r>
            <a:br>
              <a:rPr lang="de-DE" sz="2400" b="1" dirty="0" smtClean="0">
                <a:sym typeface="Wingdings" panose="05000000000000000000" pitchFamily="2" charset="2"/>
              </a:rPr>
            </a:br>
            <a:r>
              <a:rPr lang="de-DE" sz="2400" b="1" dirty="0" smtClean="0">
                <a:sym typeface="Wingdings" panose="05000000000000000000" pitchFamily="2" charset="2"/>
              </a:rPr>
              <a:t/>
            </a:r>
            <a:br>
              <a:rPr lang="de-DE" sz="2400" b="1" dirty="0" smtClean="0">
                <a:sym typeface="Wingdings" panose="05000000000000000000" pitchFamily="2" charset="2"/>
              </a:rPr>
            </a:br>
            <a:r>
              <a:rPr lang="de-DE" sz="2400" b="1" dirty="0" smtClean="0">
                <a:sym typeface="Wingdings" panose="05000000000000000000" pitchFamily="2" charset="2"/>
              </a:rPr>
              <a:t/>
            </a:r>
            <a:br>
              <a:rPr lang="de-DE" sz="2400" b="1" dirty="0" smtClean="0">
                <a:sym typeface="Wingdings" panose="05000000000000000000" pitchFamily="2" charset="2"/>
              </a:rPr>
            </a:br>
            <a:endParaRPr lang="de-DE" sz="2400" b="1" dirty="0" smtClean="0">
              <a:sym typeface="Wingdings" panose="05000000000000000000" pitchFamily="2" charset="2"/>
            </a:endParaRPr>
          </a:p>
          <a:p>
            <a:pPr marL="0" indent="0">
              <a:buNone/>
            </a:pPr>
            <a:endParaRPr lang="de-DE" sz="2400" b="1" dirty="0" smtClean="0">
              <a:sym typeface="Wingdings" panose="05000000000000000000" pitchFamily="2" charset="2"/>
            </a:endParaRPr>
          </a:p>
        </p:txBody>
      </p:sp>
      <p:sp>
        <p:nvSpPr>
          <p:cNvPr id="39" name="Titel 1"/>
          <p:cNvSpPr txBox="1">
            <a:spLocks/>
          </p:cNvSpPr>
          <p:nvPr/>
        </p:nvSpPr>
        <p:spPr>
          <a:xfrm>
            <a:off x="695290" y="265549"/>
            <a:ext cx="8911687" cy="836684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2">
                    <a:lumMod val="7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de-DE" dirty="0" smtClean="0"/>
              <a:t>2h- „Startampel“ </a:t>
            </a:r>
          </a:p>
        </p:txBody>
      </p:sp>
      <p:grpSp>
        <p:nvGrpSpPr>
          <p:cNvPr id="40" name="Gruppieren 39"/>
          <p:cNvGrpSpPr/>
          <p:nvPr/>
        </p:nvGrpSpPr>
        <p:grpSpPr>
          <a:xfrm>
            <a:off x="10213682" y="188930"/>
            <a:ext cx="1647356" cy="898525"/>
            <a:chOff x="-26839" y="197336"/>
            <a:chExt cx="1647567" cy="898525"/>
          </a:xfrm>
        </p:grpSpPr>
        <p:sp>
          <p:nvSpPr>
            <p:cNvPr id="41" name="Textfeld 212"/>
            <p:cNvSpPr txBox="1"/>
            <p:nvPr/>
          </p:nvSpPr>
          <p:spPr>
            <a:xfrm>
              <a:off x="419249" y="542925"/>
              <a:ext cx="1201479" cy="371475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6350">
              <a:solidFill>
                <a:prstClr val="black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="horz" wrap="square" lIns="36000" tIns="36000" rIns="3600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r">
                <a:spcAft>
                  <a:spcPts val="0"/>
                </a:spcAft>
              </a:pPr>
              <a:r>
                <a:rPr lang="de-DE" sz="1600" b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AUFGABE</a:t>
              </a:r>
              <a:endParaRPr lang="de-DE" sz="120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42" name="Textfeld 213"/>
            <p:cNvSpPr txBox="1"/>
            <p:nvPr/>
          </p:nvSpPr>
          <p:spPr>
            <a:xfrm>
              <a:off x="-26839" y="197336"/>
              <a:ext cx="892175" cy="898525"/>
            </a:xfrm>
            <a:prstGeom prst="rect">
              <a:avLst/>
            </a:prstGeom>
            <a:noFill/>
            <a:ln>
              <a:noFill/>
            </a:ln>
          </p:spPr>
          <p:txBody>
            <a:bodyPr rot="0" spcFirstLastPara="0" vert="horz" wrap="non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pPr algn="ctr">
                <a:spcAft>
                  <a:spcPts val="0"/>
                </a:spcAft>
              </a:pPr>
              <a:r>
                <a:rPr lang="de-DE" sz="3600" b="1" dirty="0">
                  <a:ln w="12700" cap="flat" cmpd="sng" algn="ctr">
                    <a:solidFill>
                      <a:srgbClr val="2F5597"/>
                    </a:solidFill>
                    <a:prstDash val="solid"/>
                    <a:round/>
                  </a:ln>
                  <a:gradFill>
                    <a:gsLst>
                      <a:gs pos="0">
                        <a:srgbClr val="FFC000"/>
                      </a:gs>
                      <a:gs pos="4000">
                        <a:srgbClr val="FFD966"/>
                      </a:gs>
                      <a:gs pos="87000">
                        <a:srgbClr val="FFF2CC"/>
                      </a:gs>
                    </a:gsLst>
                    <a:lin ang="5400000" scaled="0"/>
                  </a:gradFill>
                  <a:effectLst/>
                  <a:latin typeface="Segoe Print" panose="02000600000000000000" pitchFamily="2" charset="0"/>
                  <a:ea typeface="Calibri" panose="020F0502020204030204" pitchFamily="34" charset="0"/>
                  <a:cs typeface="Times New Roman" panose="02020603050405020304" pitchFamily="18" charset="0"/>
                </a:rPr>
                <a:t>AA</a:t>
              </a:r>
              <a:endParaRPr lang="de-DE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" name="Gruppieren 1"/>
          <p:cNvGrpSpPr/>
          <p:nvPr/>
        </p:nvGrpSpPr>
        <p:grpSpPr>
          <a:xfrm>
            <a:off x="1151278" y="3497048"/>
            <a:ext cx="2200887" cy="2031896"/>
            <a:chOff x="981595" y="3459341"/>
            <a:chExt cx="2200887" cy="2031896"/>
          </a:xfrm>
        </p:grpSpPr>
        <p:pic>
          <p:nvPicPr>
            <p:cNvPr id="18" name="Grafik 17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981595" y="3459341"/>
              <a:ext cx="2200887" cy="1923363"/>
            </a:xfrm>
            <a:prstGeom prst="rect">
              <a:avLst/>
            </a:prstGeom>
          </p:spPr>
        </p:pic>
        <p:sp>
          <p:nvSpPr>
            <p:cNvPr id="21" name="Ellipse 20"/>
            <p:cNvSpPr/>
            <p:nvPr/>
          </p:nvSpPr>
          <p:spPr>
            <a:xfrm>
              <a:off x="1907642" y="4700730"/>
              <a:ext cx="348792" cy="301656"/>
            </a:xfrm>
            <a:prstGeom prst="ellipse">
              <a:avLst/>
            </a:prstGeom>
            <a:noFill/>
            <a:ln w="57150">
              <a:solidFill>
                <a:schemeClr val="accent5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22" name="Pfeil nach rechts 21"/>
            <p:cNvSpPr/>
            <p:nvPr/>
          </p:nvSpPr>
          <p:spPr>
            <a:xfrm rot="18908028">
              <a:off x="1370767" y="4958934"/>
              <a:ext cx="612742" cy="532303"/>
            </a:xfrm>
            <a:prstGeom prst="rightArrow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pic>
        <p:nvPicPr>
          <p:cNvPr id="4" name="Grafik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07376" y="3497048"/>
            <a:ext cx="2991267" cy="1838582"/>
          </a:xfrm>
          <a:prstGeom prst="rect">
            <a:avLst/>
          </a:prstGeom>
        </p:spPr>
      </p:pic>
      <p:sp>
        <p:nvSpPr>
          <p:cNvPr id="12" name="Pfeil nach rechts 11"/>
          <p:cNvSpPr/>
          <p:nvPr/>
        </p:nvSpPr>
        <p:spPr>
          <a:xfrm>
            <a:off x="4148019" y="4175924"/>
            <a:ext cx="584382" cy="565609"/>
          </a:xfrm>
          <a:prstGeom prst="rightArrow">
            <a:avLst/>
          </a:prstGeom>
          <a:gradFill flip="none" rotWithShape="1">
            <a:gsLst>
              <a:gs pos="0">
                <a:schemeClr val="accent4">
                  <a:lumMod val="67000"/>
                </a:schemeClr>
              </a:gs>
              <a:gs pos="48000">
                <a:schemeClr val="accent4">
                  <a:lumMod val="97000"/>
                  <a:lumOff val="3000"/>
                </a:schemeClr>
              </a:gs>
              <a:gs pos="100000">
                <a:schemeClr val="accent4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3228161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sz="quarter" idx="13"/>
          </p:nvPr>
        </p:nvSpPr>
        <p:spPr>
          <a:xfrm>
            <a:off x="695290" y="889829"/>
            <a:ext cx="10363826" cy="411855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de-DE" sz="2400" b="1" dirty="0" smtClean="0">
                <a:sym typeface="Wingdings" panose="05000000000000000000" pitchFamily="2" charset="2"/>
              </a:rPr>
              <a:t>Startampel mit Ton:</a:t>
            </a:r>
            <a:br>
              <a:rPr lang="de-DE" sz="2400" b="1" dirty="0" smtClean="0">
                <a:sym typeface="Wingdings" panose="05000000000000000000" pitchFamily="2" charset="2"/>
              </a:rPr>
            </a:br>
            <a:endParaRPr lang="de-DE" sz="2400" b="1" dirty="0" smtClean="0">
              <a:sym typeface="Wingdings" panose="05000000000000000000" pitchFamily="2" charset="2"/>
            </a:endParaRPr>
          </a:p>
        </p:txBody>
      </p:sp>
      <p:sp>
        <p:nvSpPr>
          <p:cNvPr id="39" name="Titel 1"/>
          <p:cNvSpPr txBox="1">
            <a:spLocks/>
          </p:cNvSpPr>
          <p:nvPr/>
        </p:nvSpPr>
        <p:spPr>
          <a:xfrm>
            <a:off x="695290" y="265549"/>
            <a:ext cx="8911687" cy="836684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2">
                    <a:lumMod val="7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de-DE" dirty="0" smtClean="0"/>
              <a:t>2h- „Startampel“ </a:t>
            </a:r>
            <a:endParaRPr lang="de-DE" dirty="0"/>
          </a:p>
        </p:txBody>
      </p:sp>
      <p:grpSp>
        <p:nvGrpSpPr>
          <p:cNvPr id="8" name="Gruppieren 7"/>
          <p:cNvGrpSpPr/>
          <p:nvPr/>
        </p:nvGrpSpPr>
        <p:grpSpPr>
          <a:xfrm>
            <a:off x="10485559" y="236096"/>
            <a:ext cx="1375480" cy="646331"/>
            <a:chOff x="245073" y="244502"/>
            <a:chExt cx="1375655" cy="646331"/>
          </a:xfrm>
        </p:grpSpPr>
        <p:sp>
          <p:nvSpPr>
            <p:cNvPr id="9" name="Textfeld 212"/>
            <p:cNvSpPr txBox="1"/>
            <p:nvPr/>
          </p:nvSpPr>
          <p:spPr>
            <a:xfrm>
              <a:off x="419249" y="503242"/>
              <a:ext cx="1201479" cy="371475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 w="6350">
              <a:solidFill>
                <a:prstClr val="black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="horz" wrap="square" lIns="36000" tIns="36000" rIns="3600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r">
                <a:spcAft>
                  <a:spcPts val="0"/>
                </a:spcAft>
              </a:pPr>
              <a:r>
                <a:rPr lang="de-DE" sz="1600" b="1" dirty="0" smtClean="0">
                  <a:solidFill>
                    <a:srgbClr val="FF0000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Zusatz</a:t>
              </a:r>
              <a:endParaRPr lang="de-DE" sz="12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0" name="Textfeld 213"/>
            <p:cNvSpPr txBox="1"/>
            <p:nvPr/>
          </p:nvSpPr>
          <p:spPr>
            <a:xfrm>
              <a:off x="245073" y="244502"/>
              <a:ext cx="547014" cy="646331"/>
            </a:xfrm>
            <a:prstGeom prst="rect">
              <a:avLst/>
            </a:prstGeom>
            <a:noFill/>
            <a:ln>
              <a:noFill/>
            </a:ln>
          </p:spPr>
          <p:txBody>
            <a:bodyPr rot="0" spcFirstLastPara="0" vert="horz" wrap="non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pPr algn="ctr">
                <a:spcAft>
                  <a:spcPts val="0"/>
                </a:spcAft>
              </a:pPr>
              <a:r>
                <a:rPr lang="de-DE" sz="3600" b="1" dirty="0" smtClean="0">
                  <a:ln w="12700" cap="flat" cmpd="sng" algn="ctr">
                    <a:solidFill>
                      <a:srgbClr val="2F5597"/>
                    </a:solidFill>
                    <a:prstDash val="solid"/>
                    <a:round/>
                  </a:ln>
                  <a:gradFill>
                    <a:gsLst>
                      <a:gs pos="0">
                        <a:srgbClr val="FFC000"/>
                      </a:gs>
                      <a:gs pos="4000">
                        <a:srgbClr val="FFD966"/>
                      </a:gs>
                      <a:gs pos="87000">
                        <a:srgbClr val="FFF2CC"/>
                      </a:gs>
                    </a:gsLst>
                    <a:lin ang="5400000" scaled="0"/>
                  </a:gradFill>
                  <a:effectLst/>
                  <a:latin typeface="Segoe Print" panose="02000600000000000000" pitchFamily="2" charset="0"/>
                  <a:ea typeface="Calibri" panose="020F0502020204030204" pitchFamily="34" charset="0"/>
                  <a:cs typeface="Times New Roman" panose="02020603050405020304" pitchFamily="18" charset="0"/>
                </a:rPr>
                <a:t>Z</a:t>
              </a:r>
              <a:endParaRPr lang="de-DE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2" name="Grafik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2153" y="1301863"/>
            <a:ext cx="4132333" cy="5620950"/>
          </a:xfrm>
          <a:prstGeom prst="rect">
            <a:avLst/>
          </a:prstGeom>
        </p:spPr>
      </p:pic>
      <p:pic>
        <p:nvPicPr>
          <p:cNvPr id="4" name="Grafik 3"/>
          <p:cNvPicPr>
            <a:picLocks noChangeAspect="1"/>
          </p:cNvPicPr>
          <p:nvPr/>
        </p:nvPicPr>
        <p:blipFill rotWithShape="1">
          <a:blip r:embed="rId3"/>
          <a:srcRect t="5308"/>
          <a:stretch/>
        </p:blipFill>
        <p:spPr>
          <a:xfrm>
            <a:off x="5618468" y="1301863"/>
            <a:ext cx="3657507" cy="54553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9033394"/>
      </p:ext>
    </p:extLst>
  </p:cSld>
  <p:clrMapOvr>
    <a:masterClrMapping/>
  </p:clrMapOvr>
</p:sld>
</file>

<file path=ppt/theme/theme1.xml><?xml version="1.0" encoding="utf-8"?>
<a:theme xmlns:a="http://schemas.openxmlformats.org/drawingml/2006/main" name="Fetzen">
  <a:themeElements>
    <a:clrScheme name="Fetzen">
      <a:dk1>
        <a:sysClr val="windowText" lastClr="000000"/>
      </a:dk1>
      <a:lt1>
        <a:sysClr val="window" lastClr="FFFFFF"/>
      </a:lt1>
      <a:dk2>
        <a:srgbClr val="2E5369"/>
      </a:dk2>
      <a:lt2>
        <a:srgbClr val="CFE2E7"/>
      </a:lt2>
      <a:accent1>
        <a:srgbClr val="353535"/>
      </a:accent1>
      <a:accent2>
        <a:srgbClr val="31B4E6"/>
      </a:accent2>
      <a:accent3>
        <a:srgbClr val="265991"/>
      </a:accent3>
      <a:accent4>
        <a:srgbClr val="7E40CC"/>
      </a:accent4>
      <a:accent5>
        <a:srgbClr val="B927E9"/>
      </a:accent5>
      <a:accent6>
        <a:srgbClr val="E833BF"/>
      </a:accent6>
      <a:hlink>
        <a:srgbClr val="2DA0F1"/>
      </a:hlink>
      <a:folHlink>
        <a:srgbClr val="7ED1E6"/>
      </a:folHlink>
    </a:clrScheme>
    <a:fontScheme name="Fetzen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Fetzen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4F34B87B-9C7A-41AE-A6CB-48536223DFF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0</TotalTime>
  <Words>208</Words>
  <Application>Microsoft Office PowerPoint</Application>
  <PresentationFormat>Breitbild</PresentationFormat>
  <Paragraphs>62</Paragraphs>
  <Slides>9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7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9</vt:i4>
      </vt:variant>
    </vt:vector>
  </HeadingPairs>
  <TitlesOfParts>
    <vt:vector size="17" baseType="lpstr">
      <vt:lpstr>Arial</vt:lpstr>
      <vt:lpstr>Calibri</vt:lpstr>
      <vt:lpstr>Century Gothic</vt:lpstr>
      <vt:lpstr>Segoe Print</vt:lpstr>
      <vt:lpstr>Times New Roman</vt:lpstr>
      <vt:lpstr>Wingdings</vt:lpstr>
      <vt:lpstr>Wingdings 3</vt:lpstr>
      <vt:lpstr>Fetzen</vt:lpstr>
      <vt:lpstr>Startampel</vt:lpstr>
      <vt:lpstr>„2h- Startampel“ – weitere Beispiele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Calliope</dc:title>
  <dc:creator>Willi Heßlinger</dc:creator>
  <cp:lastModifiedBy>Willi Heßlinger</cp:lastModifiedBy>
  <cp:revision>68</cp:revision>
  <dcterms:created xsi:type="dcterms:W3CDTF">2018-08-30T13:11:55Z</dcterms:created>
  <dcterms:modified xsi:type="dcterms:W3CDTF">2019-02-15T07:19:52Z</dcterms:modified>
</cp:coreProperties>
</file>