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739" r:id="rId1"/>
  </p:sldMasterIdLst>
  <p:sldIdLst>
    <p:sldId id="256" r:id="rId2"/>
    <p:sldId id="266" r:id="rId3"/>
    <p:sldId id="280" r:id="rId4"/>
    <p:sldId id="281" r:id="rId5"/>
    <p:sldId id="268" r:id="rId6"/>
    <p:sldId id="269" r:id="rId7"/>
    <p:sldId id="278" r:id="rId8"/>
    <p:sldId id="279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636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8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ittlere Formatvorlage 2 - Akz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8FB837D-C827-4EFA-A057-4D05807E0F7C}" styleName="Designformatvorlage 1 - Akz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63" d="100"/>
          <a:sy n="63" d="100"/>
        </p:scale>
        <p:origin x="96" y="324"/>
      </p:cViewPr>
      <p:guideLst>
        <p:guide orient="horz" pos="2636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3/13/2019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354027" y="6321664"/>
            <a:ext cx="7619999" cy="365125"/>
          </a:xfrm>
        </p:spPr>
        <p:txBody>
          <a:bodyPr/>
          <a:lstStyle>
            <a:lvl1pPr algn="ctr">
              <a:defRPr b="1"/>
            </a:lvl1pPr>
          </a:lstStyle>
          <a:p>
            <a:r>
              <a:rPr lang="en-US" dirty="0" err="1" smtClean="0"/>
              <a:t>Calliop</a:t>
            </a:r>
            <a:r>
              <a:rPr lang="en-US" dirty="0" smtClean="0"/>
              <a:t>-ING – </a:t>
            </a:r>
            <a:r>
              <a:rPr lang="en-US" dirty="0" err="1" smtClean="0"/>
              <a:t>Projekt</a:t>
            </a:r>
            <a:r>
              <a:rPr lang="en-US" dirty="0" smtClean="0"/>
              <a:t> INGOLSTADT</a:t>
            </a:r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t>‹Nr.›</a:t>
            </a:fld>
            <a:endParaRPr lang="en-US" dirty="0"/>
          </a:p>
        </p:txBody>
      </p:sp>
      <p:pic>
        <p:nvPicPr>
          <p:cNvPr id="8" name="Grafik 7"/>
          <p:cNvPicPr/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6784" y="6315635"/>
            <a:ext cx="923290" cy="34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80192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 und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3/13/2019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47295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Zitat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3/13/2019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5623889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nskar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de-DE" smtClean="0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3/13/2019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95521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nskarte für Z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de-DE" smtClean="0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3/13/2019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56559645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Wahr oder Fals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de-DE" smtClean="0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3/13/2019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439319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3/13/2019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715034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3/13/2019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923773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pic>
        <p:nvPicPr>
          <p:cNvPr id="7" name="Grafik 6"/>
          <p:cNvPicPr/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2966" y="6386637"/>
            <a:ext cx="923290" cy="342900"/>
          </a:xfrm>
          <a:prstGeom prst="rect">
            <a:avLst/>
          </a:prstGeom>
        </p:spPr>
      </p:pic>
      <p:sp>
        <p:nvSpPr>
          <p:cNvPr id="3" name="Datumsplatzhalter 2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3/13/2019</a:t>
            </a:fld>
            <a:endParaRPr lang="en-US" dirty="0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  <p:sp>
        <p:nvSpPr>
          <p:cNvPr id="10" name="Titel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34534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3/13/2019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5229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3/13/2019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08298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3/13/2019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61672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3/13/2019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38537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3/13/2019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78753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3/13/2019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13570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3/13/2019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68156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de-DE" smtClean="0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3/13/2019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87886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smtClean="0"/>
              <a:pPr/>
              <a:t>3/13/2019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1309" y="6318270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b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Calliop-ING – Projekt Ingolstadt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62597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  <p:sldLayoutId id="2147483741" r:id="rId2"/>
    <p:sldLayoutId id="2147483742" r:id="rId3"/>
    <p:sldLayoutId id="2147483743" r:id="rId4"/>
    <p:sldLayoutId id="2147483744" r:id="rId5"/>
    <p:sldLayoutId id="2147483745" r:id="rId6"/>
    <p:sldLayoutId id="2147483746" r:id="rId7"/>
    <p:sldLayoutId id="2147483747" r:id="rId8"/>
    <p:sldLayoutId id="2147483748" r:id="rId9"/>
    <p:sldLayoutId id="2147483749" r:id="rId10"/>
    <p:sldLayoutId id="2147483750" r:id="rId11"/>
    <p:sldLayoutId id="2147483751" r:id="rId12"/>
    <p:sldLayoutId id="2147483752" r:id="rId13"/>
    <p:sldLayoutId id="2147483753" r:id="rId14"/>
    <p:sldLayoutId id="2147483754" r:id="rId15"/>
    <p:sldLayoutId id="2147483755" r:id="rId16"/>
    <p:sldLayoutId id="2147483756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hyperlink" Target="http://www.farb-tabelle.de/de/farbtabelle.htm" TargetMode="External"/><Relationship Id="rId1" Type="http://schemas.openxmlformats.org/officeDocument/2006/relationships/slideLayout" Target="../slideLayouts/slideLayout1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 smtClean="0"/>
              <a:t>RGB-LED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2589212" y="4797828"/>
            <a:ext cx="8915399" cy="1126283"/>
          </a:xfrm>
        </p:spPr>
        <p:txBody>
          <a:bodyPr/>
          <a:lstStyle/>
          <a:p>
            <a:r>
              <a:rPr lang="de-DE" dirty="0" smtClean="0"/>
              <a:t>Projekt INGOLSTADT</a:t>
            </a:r>
            <a:endParaRPr lang="de-DE" dirty="0"/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79532" y="762518"/>
            <a:ext cx="3991532" cy="2219635"/>
          </a:xfrm>
          <a:prstGeom prst="rect">
            <a:avLst/>
          </a:prstGeom>
        </p:spPr>
      </p:pic>
      <p:pic>
        <p:nvPicPr>
          <p:cNvPr id="5" name="Grafik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0249" y="438623"/>
            <a:ext cx="2962688" cy="25435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96612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91595" y="235922"/>
            <a:ext cx="8911687" cy="1280890"/>
          </a:xfrm>
        </p:spPr>
        <p:txBody>
          <a:bodyPr/>
          <a:lstStyle/>
          <a:p>
            <a:r>
              <a:rPr lang="de-DE" dirty="0" smtClean="0"/>
              <a:t>„RGB“ 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quarter" idx="13"/>
          </p:nvPr>
        </p:nvSpPr>
        <p:spPr>
          <a:xfrm>
            <a:off x="663608" y="1516811"/>
            <a:ext cx="11318842" cy="4909867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de-DE" sz="2400" dirty="0" smtClean="0"/>
              <a:t>RGB steht für </a:t>
            </a:r>
            <a:r>
              <a:rPr lang="de-DE" sz="2400" b="1" dirty="0" smtClean="0">
                <a:solidFill>
                  <a:srgbClr val="FF0000"/>
                </a:solidFill>
              </a:rPr>
              <a:t>ROT</a:t>
            </a:r>
            <a:r>
              <a:rPr lang="de-DE" sz="2400" dirty="0" smtClean="0"/>
              <a:t>, </a:t>
            </a:r>
            <a:r>
              <a:rPr lang="de-DE" sz="2400" b="1" dirty="0" smtClean="0">
                <a:solidFill>
                  <a:srgbClr val="FFC000"/>
                </a:solidFill>
              </a:rPr>
              <a:t>GELB</a:t>
            </a:r>
            <a:r>
              <a:rPr lang="de-DE" sz="2400" dirty="0" smtClean="0"/>
              <a:t> und </a:t>
            </a:r>
            <a:r>
              <a:rPr lang="de-DE" sz="2400" b="1" dirty="0" smtClean="0">
                <a:solidFill>
                  <a:srgbClr val="0000FF"/>
                </a:solidFill>
              </a:rPr>
              <a:t>BLAU</a:t>
            </a:r>
          </a:p>
          <a:p>
            <a:pPr marL="0" indent="0">
              <a:buNone/>
            </a:pPr>
            <a:endParaRPr lang="de-DE" sz="2400" b="1" dirty="0">
              <a:solidFill>
                <a:srgbClr val="0000FF"/>
              </a:solidFill>
            </a:endParaRPr>
          </a:p>
          <a:p>
            <a:pPr marL="0" indent="0">
              <a:buNone/>
            </a:pPr>
            <a:endParaRPr lang="de-DE" sz="2400" b="1" dirty="0" smtClean="0">
              <a:solidFill>
                <a:srgbClr val="0000FF"/>
              </a:solidFill>
            </a:endParaRPr>
          </a:p>
          <a:p>
            <a:pPr marL="0" indent="0">
              <a:buNone/>
            </a:pPr>
            <a:endParaRPr lang="de-DE" sz="2400" b="1" dirty="0" smtClean="0">
              <a:solidFill>
                <a:srgbClr val="0000FF"/>
              </a:solidFill>
            </a:endParaRPr>
          </a:p>
          <a:p>
            <a:pPr marL="0" indent="0">
              <a:buNone/>
            </a:pPr>
            <a:endParaRPr lang="de-DE" sz="2400" b="1" dirty="0">
              <a:solidFill>
                <a:srgbClr val="0000FF"/>
              </a:solidFill>
            </a:endParaRPr>
          </a:p>
          <a:p>
            <a:r>
              <a:rPr lang="de-DE" sz="2400" b="1" dirty="0" smtClean="0">
                <a:solidFill>
                  <a:srgbClr val="0000FF"/>
                </a:solidFill>
              </a:rPr>
              <a:t>Was weißt du über die Farben aus dem Kunstunterricht?</a:t>
            </a:r>
          </a:p>
          <a:p>
            <a:r>
              <a:rPr lang="de-DE" sz="2400" b="1" dirty="0" smtClean="0">
                <a:solidFill>
                  <a:srgbClr val="0000FF"/>
                </a:solidFill>
              </a:rPr>
              <a:t>Ein Farbdrucker setzt aus diesen Farben alle anderen Farbtöne zusammen.</a:t>
            </a:r>
          </a:p>
          <a:p>
            <a:pPr marL="0" indent="0">
              <a:buNone/>
            </a:pPr>
            <a:endParaRPr lang="de-DE" sz="2400" b="1" dirty="0" smtClean="0">
              <a:solidFill>
                <a:srgbClr val="0000FF"/>
              </a:solidFill>
            </a:endParaRPr>
          </a:p>
          <a:p>
            <a:pPr marL="0" indent="0">
              <a:buNone/>
            </a:pPr>
            <a:endParaRPr lang="de-DE" sz="2400" b="1" dirty="0">
              <a:solidFill>
                <a:srgbClr val="0000FF"/>
              </a:solidFill>
            </a:endParaRPr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7482" y="2288903"/>
            <a:ext cx="1699956" cy="1584357"/>
          </a:xfrm>
          <a:prstGeom prst="rect">
            <a:avLst/>
          </a:prstGeom>
        </p:spPr>
      </p:pic>
      <p:pic>
        <p:nvPicPr>
          <p:cNvPr id="5" name="Grafik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41054" y="4856756"/>
            <a:ext cx="1600954" cy="1506780"/>
          </a:xfrm>
          <a:prstGeom prst="rect">
            <a:avLst/>
          </a:prstGeom>
        </p:spPr>
      </p:pic>
      <p:grpSp>
        <p:nvGrpSpPr>
          <p:cNvPr id="6" name="Gruppieren 5"/>
          <p:cNvGrpSpPr/>
          <p:nvPr/>
        </p:nvGrpSpPr>
        <p:grpSpPr>
          <a:xfrm>
            <a:off x="10433461" y="236096"/>
            <a:ext cx="1427578" cy="646331"/>
            <a:chOff x="192968" y="244502"/>
            <a:chExt cx="1427760" cy="646331"/>
          </a:xfrm>
        </p:grpSpPr>
        <p:sp>
          <p:nvSpPr>
            <p:cNvPr id="7" name="Textfeld 212"/>
            <p:cNvSpPr txBox="1"/>
            <p:nvPr/>
          </p:nvSpPr>
          <p:spPr>
            <a:xfrm>
              <a:off x="419249" y="503242"/>
              <a:ext cx="1201479" cy="371475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6350">
              <a:solidFill>
                <a:prstClr val="black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="horz" wrap="square" lIns="36000" tIns="36000" rIns="3600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r">
                <a:spcAft>
                  <a:spcPts val="0"/>
                </a:spcAft>
              </a:pPr>
              <a:r>
                <a:rPr lang="de-DE" sz="1600" b="1" dirty="0" smtClean="0">
                  <a:solidFill>
                    <a:srgbClr val="FF000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Wissen</a:t>
              </a:r>
              <a:endParaRPr lang="de-DE" sz="12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8" name="Textfeld 213"/>
            <p:cNvSpPr txBox="1"/>
            <p:nvPr/>
          </p:nvSpPr>
          <p:spPr>
            <a:xfrm>
              <a:off x="192968" y="244502"/>
              <a:ext cx="651223" cy="646331"/>
            </a:xfrm>
            <a:prstGeom prst="rect">
              <a:avLst/>
            </a:prstGeom>
            <a:noFill/>
            <a:ln>
              <a:noFill/>
            </a:ln>
          </p:spPr>
          <p:txBody>
            <a:bodyPr rot="0" spcFirstLastPara="0" vert="horz" wrap="non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de-DE" sz="3600" b="1" dirty="0" smtClean="0">
                  <a:ln w="12700" cap="flat" cmpd="sng" algn="ctr">
                    <a:solidFill>
                      <a:srgbClr val="2F5597"/>
                    </a:solidFill>
                    <a:prstDash val="solid"/>
                    <a:round/>
                  </a:ln>
                  <a:gradFill>
                    <a:gsLst>
                      <a:gs pos="0">
                        <a:srgbClr val="FFC000"/>
                      </a:gs>
                      <a:gs pos="4000">
                        <a:srgbClr val="FFD966"/>
                      </a:gs>
                      <a:gs pos="87000">
                        <a:srgbClr val="FFF2CC"/>
                      </a:gs>
                    </a:gsLst>
                    <a:lin ang="5400000" scaled="0"/>
                  </a:gradFill>
                  <a:effectLst/>
                  <a:latin typeface="Segoe Print" panose="02000600000000000000" pitchFamily="2" charset="0"/>
                  <a:ea typeface="Calibri" panose="020F0502020204030204" pitchFamily="34" charset="0"/>
                  <a:cs typeface="Times New Roman" panose="02020603050405020304" pitchFamily="18" charset="0"/>
                </a:rPr>
                <a:t>W</a:t>
              </a:r>
              <a:endParaRPr lang="de-DE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575260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91595" y="235922"/>
            <a:ext cx="8911687" cy="1280890"/>
          </a:xfrm>
        </p:spPr>
        <p:txBody>
          <a:bodyPr/>
          <a:lstStyle/>
          <a:p>
            <a:r>
              <a:rPr lang="de-DE" dirty="0" smtClean="0"/>
              <a:t>„RGB“ 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quarter" idx="13"/>
          </p:nvPr>
        </p:nvSpPr>
        <p:spPr>
          <a:xfrm>
            <a:off x="689365" y="876367"/>
            <a:ext cx="11318842" cy="4909867"/>
          </a:xfrm>
        </p:spPr>
        <p:txBody>
          <a:bodyPr>
            <a:noAutofit/>
          </a:bodyPr>
          <a:lstStyle/>
          <a:p>
            <a:pPr marL="0" lvl="0" indent="0" defTabSz="91440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de-DE" altLang="de-DE" sz="2400" dirty="0">
                <a:solidFill>
                  <a:schemeClr val="tx1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Es stehen folgende Befehlsblöcke zur </a:t>
            </a:r>
            <a:r>
              <a:rPr lang="de-DE" altLang="de-DE" sz="2400" dirty="0" smtClean="0">
                <a:solidFill>
                  <a:schemeClr val="tx1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Verfügung</a:t>
            </a:r>
          </a:p>
          <a:p>
            <a:pPr marL="0" lvl="0" indent="0" defTabSz="91440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endParaRPr lang="de-DE" altLang="de-DE" sz="2400" dirty="0">
              <a:solidFill>
                <a:schemeClr val="tx1"/>
              </a:solidFill>
              <a:latin typeface="+mj-lt"/>
              <a:cs typeface="Times New Roman" panose="02020603050405020304" pitchFamily="18" charset="0"/>
            </a:endParaRPr>
          </a:p>
          <a:p>
            <a:pPr marL="0" lvl="0" indent="0" defTabSz="91440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endParaRPr lang="de-DE" altLang="de-DE" sz="2400" dirty="0" smtClean="0">
              <a:solidFill>
                <a:schemeClr val="tx1"/>
              </a:solidFill>
              <a:latin typeface="+mj-lt"/>
              <a:cs typeface="Times New Roman" panose="02020603050405020304" pitchFamily="18" charset="0"/>
            </a:endParaRPr>
          </a:p>
          <a:p>
            <a:pPr marL="0" lvl="0" indent="0" defTabSz="91440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endParaRPr lang="de-DE" altLang="de-DE" sz="2400" dirty="0">
              <a:solidFill>
                <a:schemeClr val="tx1"/>
              </a:solidFill>
              <a:latin typeface="+mj-lt"/>
              <a:cs typeface="Times New Roman" panose="02020603050405020304" pitchFamily="18" charset="0"/>
            </a:endParaRPr>
          </a:p>
          <a:p>
            <a:pPr marL="0" lvl="0" indent="0" defTabSz="91440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endParaRPr lang="de-DE" altLang="de-DE" sz="2400" dirty="0" smtClean="0">
              <a:solidFill>
                <a:schemeClr val="tx1"/>
              </a:solidFill>
              <a:latin typeface="+mj-lt"/>
              <a:cs typeface="Times New Roman" panose="02020603050405020304" pitchFamily="18" charset="0"/>
            </a:endParaRPr>
          </a:p>
          <a:p>
            <a:pPr marL="0" lvl="0" indent="0" defTabSz="91440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endParaRPr lang="de-DE" altLang="de-DE" sz="2400" dirty="0">
              <a:solidFill>
                <a:schemeClr val="tx1"/>
              </a:solidFill>
              <a:latin typeface="+mj-lt"/>
              <a:cs typeface="Times New Roman" panose="02020603050405020304" pitchFamily="18" charset="0"/>
            </a:endParaRPr>
          </a:p>
          <a:p>
            <a:pPr marL="0" lvl="0" indent="0" defTabSz="91440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endParaRPr lang="de-DE" altLang="de-DE" sz="2400" dirty="0" smtClean="0">
              <a:solidFill>
                <a:schemeClr val="tx1"/>
              </a:solidFill>
              <a:latin typeface="+mj-lt"/>
              <a:cs typeface="Times New Roman" panose="02020603050405020304" pitchFamily="18" charset="0"/>
            </a:endParaRPr>
          </a:p>
          <a:p>
            <a:pPr marL="0" lvl="0" indent="0" defTabSz="91440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endParaRPr lang="de-DE" altLang="de-DE" sz="2400" dirty="0">
              <a:solidFill>
                <a:schemeClr val="tx1"/>
              </a:solidFill>
              <a:latin typeface="+mj-lt"/>
              <a:cs typeface="Times New Roman" panose="02020603050405020304" pitchFamily="18" charset="0"/>
            </a:endParaRPr>
          </a:p>
          <a:p>
            <a:pPr marL="0" indent="0" defTabSz="91440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de-DE" sz="2400" dirty="0"/>
              <a:t>Die Helligkeit (Leuchtkraft) wird in Zahlenwerten </a:t>
            </a:r>
            <a:r>
              <a:rPr lang="de-DE" sz="2400" b="1" dirty="0" smtClean="0"/>
              <a:t>von </a:t>
            </a:r>
            <a:r>
              <a:rPr lang="de-DE" sz="2400" b="1" dirty="0"/>
              <a:t>0 bis 255 angegeben</a:t>
            </a:r>
            <a:r>
              <a:rPr lang="de-DE" sz="2400" dirty="0"/>
              <a:t>.</a:t>
            </a:r>
          </a:p>
          <a:p>
            <a:pPr marL="0" lvl="0" indent="0" defTabSz="91440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endParaRPr lang="de-DE" altLang="de-DE" sz="2400" dirty="0">
              <a:solidFill>
                <a:schemeClr val="tx1"/>
              </a:solidFill>
              <a:latin typeface="+mj-lt"/>
            </a:endParaRPr>
          </a:p>
        </p:txBody>
      </p:sp>
      <p:grpSp>
        <p:nvGrpSpPr>
          <p:cNvPr id="6" name="Gruppieren 5"/>
          <p:cNvGrpSpPr/>
          <p:nvPr/>
        </p:nvGrpSpPr>
        <p:grpSpPr>
          <a:xfrm>
            <a:off x="10433461" y="236096"/>
            <a:ext cx="1427578" cy="646331"/>
            <a:chOff x="192968" y="244502"/>
            <a:chExt cx="1427760" cy="646331"/>
          </a:xfrm>
        </p:grpSpPr>
        <p:sp>
          <p:nvSpPr>
            <p:cNvPr id="7" name="Textfeld 212"/>
            <p:cNvSpPr txBox="1"/>
            <p:nvPr/>
          </p:nvSpPr>
          <p:spPr>
            <a:xfrm>
              <a:off x="419249" y="503242"/>
              <a:ext cx="1201479" cy="371475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6350">
              <a:solidFill>
                <a:prstClr val="black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="horz" wrap="square" lIns="36000" tIns="36000" rIns="3600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r">
                <a:spcAft>
                  <a:spcPts val="0"/>
                </a:spcAft>
              </a:pPr>
              <a:r>
                <a:rPr lang="de-DE" sz="1600" b="1" dirty="0" smtClean="0">
                  <a:solidFill>
                    <a:srgbClr val="FF000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Wissen</a:t>
              </a:r>
              <a:endParaRPr lang="de-DE" sz="12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8" name="Textfeld 213"/>
            <p:cNvSpPr txBox="1"/>
            <p:nvPr/>
          </p:nvSpPr>
          <p:spPr>
            <a:xfrm>
              <a:off x="192968" y="244502"/>
              <a:ext cx="651223" cy="646331"/>
            </a:xfrm>
            <a:prstGeom prst="rect">
              <a:avLst/>
            </a:prstGeom>
            <a:noFill/>
            <a:ln>
              <a:noFill/>
            </a:ln>
          </p:spPr>
          <p:txBody>
            <a:bodyPr rot="0" spcFirstLastPara="0" vert="horz" wrap="non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de-DE" sz="3600" b="1" dirty="0" smtClean="0">
                  <a:ln w="12700" cap="flat" cmpd="sng" algn="ctr">
                    <a:solidFill>
                      <a:srgbClr val="2F5597"/>
                    </a:solidFill>
                    <a:prstDash val="solid"/>
                    <a:round/>
                  </a:ln>
                  <a:gradFill>
                    <a:gsLst>
                      <a:gs pos="0">
                        <a:srgbClr val="FFC000"/>
                      </a:gs>
                      <a:gs pos="4000">
                        <a:srgbClr val="FFD966"/>
                      </a:gs>
                      <a:gs pos="87000">
                        <a:srgbClr val="FFF2CC"/>
                      </a:gs>
                    </a:gsLst>
                    <a:lin ang="5400000" scaled="0"/>
                  </a:gradFill>
                  <a:effectLst/>
                  <a:latin typeface="Segoe Print" panose="02000600000000000000" pitchFamily="2" charset="0"/>
                  <a:ea typeface="Calibri" panose="020F0502020204030204" pitchFamily="34" charset="0"/>
                  <a:cs typeface="Times New Roman" panose="02020603050405020304" pitchFamily="18" charset="0"/>
                </a:rPr>
                <a:t>W</a:t>
              </a:r>
              <a:endParaRPr lang="de-DE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1032" name="Grafik 1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5759" y="1490439"/>
            <a:ext cx="3683357" cy="2161084"/>
          </a:xfrm>
          <a:prstGeom prst="rect">
            <a:avLst/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Grafik 18"/>
          <p:cNvPicPr/>
          <p:nvPr/>
        </p:nvPicPr>
        <p:blipFill>
          <a:blip r:embed="rId3"/>
          <a:stretch>
            <a:fillRect/>
          </a:stretch>
        </p:blipFill>
        <p:spPr>
          <a:xfrm>
            <a:off x="6742993" y="4688640"/>
            <a:ext cx="3690468" cy="1711666"/>
          </a:xfrm>
          <a:prstGeom prst="rect">
            <a:avLst/>
          </a:prstGeom>
        </p:spPr>
      </p:pic>
      <p:pic>
        <p:nvPicPr>
          <p:cNvPr id="20" name="Grafik 1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53331" y="4321067"/>
            <a:ext cx="2552118" cy="2039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62946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91595" y="235922"/>
            <a:ext cx="8911687" cy="1280890"/>
          </a:xfrm>
        </p:spPr>
        <p:txBody>
          <a:bodyPr/>
          <a:lstStyle/>
          <a:p>
            <a:r>
              <a:rPr lang="de-DE" dirty="0" smtClean="0"/>
              <a:t>„RGB“ 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quarter" idx="13"/>
          </p:nvPr>
        </p:nvSpPr>
        <p:spPr>
          <a:xfrm>
            <a:off x="689365" y="876367"/>
            <a:ext cx="11318842" cy="5798753"/>
          </a:xfrm>
        </p:spPr>
        <p:txBody>
          <a:bodyPr>
            <a:noAutofit/>
          </a:bodyPr>
          <a:lstStyle/>
          <a:p>
            <a:pPr marL="0" lvl="0" indent="0" defTabSz="91440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de-DE" altLang="de-DE" sz="2400" dirty="0" smtClean="0">
                <a:solidFill>
                  <a:schemeClr val="tx1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Eigene RGB-Farben bestimmen</a:t>
            </a:r>
          </a:p>
          <a:p>
            <a:pPr marL="0" lvl="0" indent="0" defTabSz="91440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endParaRPr lang="de-DE" altLang="de-DE" sz="2400" dirty="0">
              <a:solidFill>
                <a:schemeClr val="tx1"/>
              </a:solidFill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 defTabSz="91440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endParaRPr lang="de-DE" altLang="de-DE" sz="2400" dirty="0" smtClean="0">
              <a:solidFill>
                <a:schemeClr val="tx1"/>
              </a:solidFill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 defTabSz="91440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endParaRPr lang="de-DE" altLang="de-DE" sz="2400" dirty="0">
              <a:solidFill>
                <a:schemeClr val="tx1"/>
              </a:solidFill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 defTabSz="91440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endParaRPr lang="de-DE" altLang="de-DE" sz="2400" dirty="0" smtClean="0">
              <a:solidFill>
                <a:schemeClr val="tx1"/>
              </a:solidFill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 defTabSz="91440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endParaRPr lang="de-DE" altLang="de-DE" sz="2400" dirty="0">
              <a:solidFill>
                <a:schemeClr val="tx1"/>
              </a:solidFill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 defTabSz="91440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endParaRPr lang="de-DE" altLang="de-DE" sz="2400" dirty="0" smtClean="0">
              <a:solidFill>
                <a:schemeClr val="tx1"/>
              </a:solidFill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/>
            <a:r>
              <a:rPr lang="de-DE" sz="2400" dirty="0" smtClean="0"/>
              <a:t>Suche </a:t>
            </a:r>
            <a:r>
              <a:rPr lang="de-DE" sz="2400" dirty="0"/>
              <a:t>dir eine eigene Lieblingsfarbe und lasse </a:t>
            </a:r>
            <a:r>
              <a:rPr lang="de-DE" sz="2400" dirty="0" smtClean="0"/>
              <a:t>die </a:t>
            </a:r>
            <a:r>
              <a:rPr lang="de-DE" sz="2400" dirty="0"/>
              <a:t>RGB-LED in dieser Farbe leuchten. </a:t>
            </a:r>
            <a:br>
              <a:rPr lang="de-DE" sz="2400" dirty="0"/>
            </a:br>
            <a:r>
              <a:rPr lang="de-DE" sz="2400" dirty="0"/>
              <a:t>Notiere dir die Werte dieser Farbe und die </a:t>
            </a:r>
            <a:r>
              <a:rPr lang="de-DE" sz="2400" dirty="0" smtClean="0"/>
              <a:t>Quelle </a:t>
            </a:r>
            <a:r>
              <a:rPr lang="de-DE" sz="2400" dirty="0"/>
              <a:t>hierzu.</a:t>
            </a:r>
            <a:br>
              <a:rPr lang="de-DE" sz="2400" dirty="0"/>
            </a:br>
            <a:r>
              <a:rPr lang="de-DE" sz="2400" u="sng" dirty="0"/>
              <a:t>Suche auf folgender Internetseite deine </a:t>
            </a:r>
            <a:r>
              <a:rPr lang="de-DE" sz="2400" u="sng" dirty="0" smtClean="0"/>
              <a:t>Lieblingsfarbe:</a:t>
            </a:r>
            <a:br>
              <a:rPr lang="de-DE" sz="2400" u="sng" dirty="0" smtClean="0"/>
            </a:br>
            <a:r>
              <a:rPr lang="de-DE" sz="2400" u="sng" dirty="0"/>
              <a:t/>
            </a:r>
            <a:br>
              <a:rPr lang="de-DE" sz="2400" u="sng" dirty="0"/>
            </a:br>
            <a:r>
              <a:rPr lang="de-DE" sz="2400" b="1" u="sng" dirty="0">
                <a:hlinkClick r:id="rId2"/>
              </a:rPr>
              <a:t>http://</a:t>
            </a:r>
            <a:r>
              <a:rPr lang="de-DE" sz="2400" b="1" u="sng" dirty="0" smtClean="0">
                <a:hlinkClick r:id="rId2"/>
              </a:rPr>
              <a:t>www.farb-tabelle.de/de/farbtabelle.htm</a:t>
            </a:r>
            <a:endParaRPr lang="de-DE" altLang="de-DE" sz="2400" dirty="0" smtClean="0">
              <a:solidFill>
                <a:schemeClr val="tx1"/>
              </a:solidFill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 defTabSz="91440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endParaRPr lang="de-DE" altLang="de-DE" sz="2400" dirty="0">
              <a:solidFill>
                <a:schemeClr val="tx1"/>
              </a:solidFill>
              <a:latin typeface="+mj-lt"/>
              <a:cs typeface="Times New Roman" panose="02020603050405020304" pitchFamily="18" charset="0"/>
            </a:endParaRPr>
          </a:p>
          <a:p>
            <a:pPr marL="0" lvl="0" indent="0" defTabSz="91440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endParaRPr lang="de-DE" altLang="de-DE" sz="2400" dirty="0" smtClean="0">
              <a:solidFill>
                <a:schemeClr val="tx1"/>
              </a:solidFill>
              <a:latin typeface="+mj-lt"/>
              <a:cs typeface="Times New Roman" panose="02020603050405020304" pitchFamily="18" charset="0"/>
            </a:endParaRPr>
          </a:p>
          <a:p>
            <a:pPr marL="0" lvl="0" indent="0" defTabSz="91440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endParaRPr lang="de-DE" altLang="de-DE" sz="2400" dirty="0">
              <a:solidFill>
                <a:schemeClr val="tx1"/>
              </a:solidFill>
              <a:latin typeface="+mj-lt"/>
              <a:cs typeface="Times New Roman" panose="02020603050405020304" pitchFamily="18" charset="0"/>
            </a:endParaRPr>
          </a:p>
          <a:p>
            <a:pPr marL="0" lvl="0" indent="0" defTabSz="91440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endParaRPr lang="de-DE" altLang="de-DE" sz="2400" dirty="0" smtClean="0">
              <a:solidFill>
                <a:schemeClr val="tx1"/>
              </a:solidFill>
              <a:latin typeface="+mj-lt"/>
              <a:cs typeface="Times New Roman" panose="02020603050405020304" pitchFamily="18" charset="0"/>
            </a:endParaRPr>
          </a:p>
        </p:txBody>
      </p:sp>
      <p:grpSp>
        <p:nvGrpSpPr>
          <p:cNvPr id="6" name="Gruppieren 5"/>
          <p:cNvGrpSpPr/>
          <p:nvPr/>
        </p:nvGrpSpPr>
        <p:grpSpPr>
          <a:xfrm>
            <a:off x="10433461" y="236096"/>
            <a:ext cx="1427578" cy="646331"/>
            <a:chOff x="192968" y="244502"/>
            <a:chExt cx="1427760" cy="646331"/>
          </a:xfrm>
        </p:grpSpPr>
        <p:sp>
          <p:nvSpPr>
            <p:cNvPr id="7" name="Textfeld 212"/>
            <p:cNvSpPr txBox="1"/>
            <p:nvPr/>
          </p:nvSpPr>
          <p:spPr>
            <a:xfrm>
              <a:off x="419249" y="503242"/>
              <a:ext cx="1201479" cy="371475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6350">
              <a:solidFill>
                <a:prstClr val="black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="horz" wrap="square" lIns="36000" tIns="36000" rIns="3600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r">
                <a:spcAft>
                  <a:spcPts val="0"/>
                </a:spcAft>
              </a:pPr>
              <a:r>
                <a:rPr lang="de-DE" sz="1600" b="1" dirty="0" smtClean="0">
                  <a:solidFill>
                    <a:srgbClr val="FF000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Wissen</a:t>
              </a:r>
              <a:endParaRPr lang="de-DE" sz="12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8" name="Textfeld 213"/>
            <p:cNvSpPr txBox="1"/>
            <p:nvPr/>
          </p:nvSpPr>
          <p:spPr>
            <a:xfrm>
              <a:off x="192968" y="244502"/>
              <a:ext cx="651223" cy="646331"/>
            </a:xfrm>
            <a:prstGeom prst="rect">
              <a:avLst/>
            </a:prstGeom>
            <a:noFill/>
            <a:ln>
              <a:noFill/>
            </a:ln>
          </p:spPr>
          <p:txBody>
            <a:bodyPr rot="0" spcFirstLastPara="0" vert="horz" wrap="non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de-DE" sz="3600" b="1" dirty="0" smtClean="0">
                  <a:ln w="12700" cap="flat" cmpd="sng" algn="ctr">
                    <a:solidFill>
                      <a:srgbClr val="2F5597"/>
                    </a:solidFill>
                    <a:prstDash val="solid"/>
                    <a:round/>
                  </a:ln>
                  <a:gradFill>
                    <a:gsLst>
                      <a:gs pos="0">
                        <a:srgbClr val="FFC000"/>
                      </a:gs>
                      <a:gs pos="4000">
                        <a:srgbClr val="FFD966"/>
                      </a:gs>
                      <a:gs pos="87000">
                        <a:srgbClr val="FFF2CC"/>
                      </a:gs>
                    </a:gsLst>
                    <a:lin ang="5400000" scaled="0"/>
                  </a:gradFill>
                  <a:effectLst/>
                  <a:latin typeface="Segoe Print" panose="02000600000000000000" pitchFamily="2" charset="0"/>
                  <a:ea typeface="Calibri" panose="020F0502020204030204" pitchFamily="34" charset="0"/>
                  <a:cs typeface="Times New Roman" panose="02020603050405020304" pitchFamily="18" charset="0"/>
                </a:rPr>
                <a:t>W</a:t>
              </a:r>
              <a:endParaRPr lang="de-DE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20" name="Grafik 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83654" y="1141167"/>
            <a:ext cx="2552118" cy="2039198"/>
          </a:xfrm>
          <a:prstGeom prst="rect">
            <a:avLst/>
          </a:prstGeom>
        </p:spPr>
      </p:pic>
      <p:graphicFrame>
        <p:nvGraphicFramePr>
          <p:cNvPr id="4" name="Tabel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78161413"/>
              </p:ext>
            </p:extLst>
          </p:nvPr>
        </p:nvGraphicFramePr>
        <p:xfrm>
          <a:off x="926447" y="1692323"/>
          <a:ext cx="8241982" cy="1359128"/>
        </p:xfrm>
        <a:graphic>
          <a:graphicData uri="http://schemas.openxmlformats.org/drawingml/2006/table">
            <a:tbl>
              <a:tblPr firstRow="1" firstCol="1" bandRow="1">
                <a:tableStyleId>{08FB837D-C827-4EFA-A057-4D05807E0F7C}</a:tableStyleId>
              </a:tblPr>
              <a:tblGrid>
                <a:gridCol w="1863347"/>
                <a:gridCol w="6378635"/>
              </a:tblGrid>
              <a:tr h="50568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2800" dirty="0">
                          <a:effectLst/>
                        </a:rPr>
                        <a:t>0</a:t>
                      </a:r>
                      <a:endParaRPr lang="de-DE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2800" dirty="0">
                          <a:effectLst/>
                        </a:rPr>
                        <a:t>Farbe ist ausgeschaltet</a:t>
                      </a:r>
                      <a:endParaRPr lang="de-DE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6927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2800" dirty="0">
                          <a:effectLst/>
                        </a:rPr>
                        <a:t>255</a:t>
                      </a:r>
                      <a:endParaRPr lang="de-DE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2800" dirty="0">
                          <a:effectLst/>
                        </a:rPr>
                        <a:t>Farbe leuchtet mit höchster Helligkeit</a:t>
                      </a:r>
                      <a:endParaRPr lang="de-DE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824856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91595" y="235922"/>
            <a:ext cx="8911687" cy="1280890"/>
          </a:xfrm>
        </p:spPr>
        <p:txBody>
          <a:bodyPr/>
          <a:lstStyle/>
          <a:p>
            <a:r>
              <a:rPr lang="de-DE" dirty="0" smtClean="0"/>
              <a:t>„RGB-LED“ </a:t>
            </a:r>
            <a:endParaRPr lang="de-DE" dirty="0"/>
          </a:p>
        </p:txBody>
      </p:sp>
      <p:sp>
        <p:nvSpPr>
          <p:cNvPr id="7" name="Inhaltsplatzhalter 2"/>
          <p:cNvSpPr>
            <a:spLocks noGrp="1"/>
          </p:cNvSpPr>
          <p:nvPr>
            <p:ph sz="quarter" idx="13"/>
          </p:nvPr>
        </p:nvSpPr>
        <p:spPr>
          <a:xfrm>
            <a:off x="663608" y="1516811"/>
            <a:ext cx="11318842" cy="4909867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de-DE" sz="2400" b="1" dirty="0" smtClean="0"/>
              <a:t>AUFGABE:</a:t>
            </a:r>
          </a:p>
          <a:p>
            <a:pPr lvl="0">
              <a:spcBef>
                <a:spcPts val="0"/>
              </a:spcBef>
            </a:pPr>
            <a:r>
              <a:rPr lang="de-DE" sz="2400" b="1" i="1" dirty="0" smtClean="0"/>
              <a:t>„</a:t>
            </a:r>
            <a:r>
              <a:rPr lang="de-DE" sz="2400" dirty="0"/>
              <a:t>Beim Klicken auf die </a:t>
            </a:r>
            <a:r>
              <a:rPr lang="de-DE" sz="2400" b="1" dirty="0"/>
              <a:t>Taste A</a:t>
            </a:r>
            <a:r>
              <a:rPr lang="de-DE" sz="2400" dirty="0"/>
              <a:t> soll ein Blinklicht im Wechsel </a:t>
            </a:r>
            <a:r>
              <a:rPr lang="de-DE" sz="2400" dirty="0" smtClean="0"/>
              <a:t/>
            </a:r>
            <a:br>
              <a:rPr lang="de-DE" sz="2400" dirty="0" smtClean="0"/>
            </a:br>
            <a:r>
              <a:rPr lang="de-DE" sz="2400" dirty="0" smtClean="0"/>
              <a:t>von </a:t>
            </a:r>
            <a:r>
              <a:rPr lang="de-DE" sz="2400" b="1" dirty="0"/>
              <a:t>„ROT“ und „BLAU“</a:t>
            </a:r>
            <a:r>
              <a:rPr lang="de-DE" sz="2400" dirty="0"/>
              <a:t> erscheinen</a:t>
            </a:r>
            <a:br>
              <a:rPr lang="de-DE" sz="2400" dirty="0"/>
            </a:br>
            <a:r>
              <a:rPr lang="de-DE" sz="2400" dirty="0"/>
              <a:t>Dies </a:t>
            </a:r>
            <a:r>
              <a:rPr lang="de-DE" sz="2400" b="1" dirty="0"/>
              <a:t>soll 3-mal wiederholt</a:t>
            </a:r>
            <a:r>
              <a:rPr lang="de-DE" sz="2400" dirty="0"/>
              <a:t> werden.</a:t>
            </a:r>
            <a:br>
              <a:rPr lang="de-DE" sz="2400" dirty="0"/>
            </a:br>
            <a:r>
              <a:rPr lang="de-DE" sz="2400" dirty="0"/>
              <a:t>(evtl. muss noch der Befehlsblock „warten“ eingebaut werden).</a:t>
            </a:r>
          </a:p>
          <a:p>
            <a:pPr marL="0" lvl="0" indent="0">
              <a:buNone/>
            </a:pPr>
            <a:endParaRPr lang="de-DE" sz="2400" dirty="0"/>
          </a:p>
          <a:p>
            <a:pPr lvl="0"/>
            <a:r>
              <a:rPr lang="de-DE" sz="2400" dirty="0"/>
              <a:t>Danach soll die LED ausgeschaltet werden (Wert = 0)</a:t>
            </a:r>
            <a:r>
              <a:rPr lang="de-DE" dirty="0"/>
              <a:t/>
            </a:r>
            <a:br>
              <a:rPr lang="de-DE" dirty="0"/>
            </a:br>
            <a:endParaRPr lang="de-DE" dirty="0"/>
          </a:p>
        </p:txBody>
      </p:sp>
      <p:grpSp>
        <p:nvGrpSpPr>
          <p:cNvPr id="4" name="Gruppieren 3"/>
          <p:cNvGrpSpPr/>
          <p:nvPr/>
        </p:nvGrpSpPr>
        <p:grpSpPr>
          <a:xfrm>
            <a:off x="10213682" y="188930"/>
            <a:ext cx="1647356" cy="898525"/>
            <a:chOff x="-26839" y="197336"/>
            <a:chExt cx="1647567" cy="898525"/>
          </a:xfrm>
        </p:grpSpPr>
        <p:sp>
          <p:nvSpPr>
            <p:cNvPr id="5" name="Textfeld 212"/>
            <p:cNvSpPr txBox="1"/>
            <p:nvPr/>
          </p:nvSpPr>
          <p:spPr>
            <a:xfrm>
              <a:off x="419249" y="542925"/>
              <a:ext cx="1201479" cy="371475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6350">
              <a:solidFill>
                <a:prstClr val="black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="horz" wrap="square" lIns="36000" tIns="36000" rIns="3600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r">
                <a:spcAft>
                  <a:spcPts val="0"/>
                </a:spcAft>
              </a:pPr>
              <a:r>
                <a:rPr lang="de-DE" sz="1600" b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AUFGABE</a:t>
              </a:r>
              <a:endParaRPr lang="de-DE" sz="12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6" name="Textfeld 213"/>
            <p:cNvSpPr txBox="1"/>
            <p:nvPr/>
          </p:nvSpPr>
          <p:spPr>
            <a:xfrm>
              <a:off x="-26839" y="197336"/>
              <a:ext cx="892175" cy="898525"/>
            </a:xfrm>
            <a:prstGeom prst="rect">
              <a:avLst/>
            </a:prstGeom>
            <a:noFill/>
            <a:ln>
              <a:noFill/>
            </a:ln>
          </p:spPr>
          <p:txBody>
            <a:bodyPr rot="0" spcFirstLastPara="0" vert="horz" wrap="non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de-DE" sz="3600" b="1" dirty="0">
                  <a:ln w="12700" cap="flat" cmpd="sng" algn="ctr">
                    <a:solidFill>
                      <a:srgbClr val="2F5597"/>
                    </a:solidFill>
                    <a:prstDash val="solid"/>
                    <a:round/>
                  </a:ln>
                  <a:gradFill>
                    <a:gsLst>
                      <a:gs pos="0">
                        <a:srgbClr val="FFC000"/>
                      </a:gs>
                      <a:gs pos="4000">
                        <a:srgbClr val="FFD966"/>
                      </a:gs>
                      <a:gs pos="87000">
                        <a:srgbClr val="FFF2CC"/>
                      </a:gs>
                    </a:gsLst>
                    <a:lin ang="5400000" scaled="0"/>
                  </a:gradFill>
                  <a:effectLst/>
                  <a:latin typeface="Segoe Print" panose="02000600000000000000" pitchFamily="2" charset="0"/>
                  <a:ea typeface="Calibri" panose="020F0502020204030204" pitchFamily="34" charset="0"/>
                  <a:cs typeface="Times New Roman" panose="02020603050405020304" pitchFamily="18" charset="0"/>
                </a:rPr>
                <a:t>AA</a:t>
              </a:r>
              <a:endParaRPr lang="de-DE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376452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91595" y="235922"/>
            <a:ext cx="8911687" cy="1280890"/>
          </a:xfrm>
        </p:spPr>
        <p:txBody>
          <a:bodyPr/>
          <a:lstStyle/>
          <a:p>
            <a:r>
              <a:rPr lang="de-DE" dirty="0" smtClean="0"/>
              <a:t>„RGB-LED“ 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quarter" idx="13"/>
          </p:nvPr>
        </p:nvSpPr>
        <p:spPr>
          <a:xfrm>
            <a:off x="663608" y="1516811"/>
            <a:ext cx="11318842" cy="4909867"/>
          </a:xfrm>
        </p:spPr>
        <p:txBody>
          <a:bodyPr>
            <a:noAutofit/>
          </a:bodyPr>
          <a:lstStyle/>
          <a:p>
            <a:r>
              <a:rPr lang="de-DE" sz="2400" dirty="0" smtClean="0"/>
              <a:t>Der MakeCode-Editor kann gezielt folgende Farben ausgeben.</a:t>
            </a:r>
            <a:br>
              <a:rPr lang="de-DE" sz="2400" dirty="0" smtClean="0"/>
            </a:br>
            <a:endParaRPr lang="de-DE" sz="2400" dirty="0"/>
          </a:p>
          <a:p>
            <a:pPr marL="0" indent="0">
              <a:buNone/>
            </a:pPr>
            <a:endParaRPr lang="de-DE" sz="2400" dirty="0"/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2374" y="2175915"/>
            <a:ext cx="4267796" cy="26959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62704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91595" y="235922"/>
            <a:ext cx="8911687" cy="1280890"/>
          </a:xfrm>
        </p:spPr>
        <p:txBody>
          <a:bodyPr/>
          <a:lstStyle/>
          <a:p>
            <a:r>
              <a:rPr lang="de-DE" dirty="0" smtClean="0"/>
              <a:t>„RGB-LED“ </a:t>
            </a:r>
            <a:endParaRPr lang="de-DE" dirty="0"/>
          </a:p>
        </p:txBody>
      </p:sp>
      <p:sp>
        <p:nvSpPr>
          <p:cNvPr id="7" name="Inhaltsplatzhalter 2"/>
          <p:cNvSpPr>
            <a:spLocks noGrp="1"/>
          </p:cNvSpPr>
          <p:nvPr>
            <p:ph sz="quarter" idx="13"/>
          </p:nvPr>
        </p:nvSpPr>
        <p:spPr>
          <a:xfrm>
            <a:off x="663608" y="1516811"/>
            <a:ext cx="11318842" cy="4909867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de-DE" dirty="0"/>
              <a:t/>
            </a:r>
            <a:br>
              <a:rPr lang="de-DE" dirty="0"/>
            </a:br>
            <a:endParaRPr lang="de-DE" dirty="0"/>
          </a:p>
        </p:txBody>
      </p:sp>
      <p:grpSp>
        <p:nvGrpSpPr>
          <p:cNvPr id="8" name="Gruppieren 7"/>
          <p:cNvGrpSpPr/>
          <p:nvPr/>
        </p:nvGrpSpPr>
        <p:grpSpPr>
          <a:xfrm>
            <a:off x="10291596" y="236096"/>
            <a:ext cx="1569443" cy="646331"/>
            <a:chOff x="51086" y="244502"/>
            <a:chExt cx="1569642" cy="646331"/>
          </a:xfrm>
        </p:grpSpPr>
        <p:sp>
          <p:nvSpPr>
            <p:cNvPr id="9" name="Textfeld 212"/>
            <p:cNvSpPr txBox="1"/>
            <p:nvPr/>
          </p:nvSpPr>
          <p:spPr>
            <a:xfrm>
              <a:off x="419249" y="503242"/>
              <a:ext cx="1201479" cy="371475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6350">
              <a:solidFill>
                <a:prstClr val="black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="horz" wrap="square" lIns="36000" tIns="36000" rIns="3600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r">
                <a:spcAft>
                  <a:spcPts val="0"/>
                </a:spcAft>
              </a:pPr>
              <a:r>
                <a:rPr lang="de-DE" sz="1600" b="1" dirty="0" smtClean="0">
                  <a:solidFill>
                    <a:srgbClr val="FF000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Lösung</a:t>
              </a:r>
              <a:endParaRPr lang="de-DE" sz="12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0" name="Textfeld 213"/>
            <p:cNvSpPr txBox="1"/>
            <p:nvPr/>
          </p:nvSpPr>
          <p:spPr>
            <a:xfrm>
              <a:off x="51086" y="244502"/>
              <a:ext cx="934990" cy="646331"/>
            </a:xfrm>
            <a:prstGeom prst="rect">
              <a:avLst/>
            </a:prstGeom>
            <a:noFill/>
            <a:ln>
              <a:noFill/>
            </a:ln>
          </p:spPr>
          <p:txBody>
            <a:bodyPr rot="0" spcFirstLastPara="0" vert="horz" wrap="non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de-DE" sz="3600" b="1" dirty="0" smtClean="0">
                  <a:ln w="12700" cap="flat" cmpd="sng" algn="ctr">
                    <a:solidFill>
                      <a:srgbClr val="2F5597"/>
                    </a:solidFill>
                    <a:prstDash val="solid"/>
                    <a:round/>
                  </a:ln>
                  <a:gradFill>
                    <a:gsLst>
                      <a:gs pos="0">
                        <a:srgbClr val="FFC000"/>
                      </a:gs>
                      <a:gs pos="4000">
                        <a:srgbClr val="FFD966"/>
                      </a:gs>
                      <a:gs pos="87000">
                        <a:srgbClr val="FFF2CC"/>
                      </a:gs>
                    </a:gsLst>
                    <a:lin ang="5400000" scaled="0"/>
                  </a:gradFill>
                  <a:effectLst/>
                  <a:latin typeface="Segoe Print" panose="02000600000000000000" pitchFamily="2" charset="0"/>
                  <a:ea typeface="Calibri" panose="020F0502020204030204" pitchFamily="34" charset="0"/>
                  <a:cs typeface="Times New Roman" panose="02020603050405020304" pitchFamily="18" charset="0"/>
                </a:rPr>
                <a:t>Lsg</a:t>
              </a:r>
              <a:endParaRPr lang="de-DE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3" name="Grafik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91082" y="1516810"/>
            <a:ext cx="4039164" cy="34961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83940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91595" y="235922"/>
            <a:ext cx="8911687" cy="1280890"/>
          </a:xfrm>
        </p:spPr>
        <p:txBody>
          <a:bodyPr/>
          <a:lstStyle/>
          <a:p>
            <a:r>
              <a:rPr lang="de-DE" dirty="0" smtClean="0"/>
              <a:t>„RGB-LED“ </a:t>
            </a:r>
            <a:endParaRPr lang="de-DE" dirty="0"/>
          </a:p>
        </p:txBody>
      </p:sp>
      <p:sp>
        <p:nvSpPr>
          <p:cNvPr id="7" name="Inhaltsplatzhalter 2"/>
          <p:cNvSpPr>
            <a:spLocks noGrp="1"/>
          </p:cNvSpPr>
          <p:nvPr>
            <p:ph sz="quarter" idx="13"/>
          </p:nvPr>
        </p:nvSpPr>
        <p:spPr>
          <a:xfrm>
            <a:off x="663608" y="1516811"/>
            <a:ext cx="11318842" cy="4909867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de-DE" sz="2400" b="1" dirty="0" smtClean="0"/>
              <a:t>EXTRA-AUFGABE:</a:t>
            </a:r>
          </a:p>
          <a:p>
            <a:r>
              <a:rPr lang="de-DE" sz="2400" dirty="0"/>
              <a:t>Mit dem Wechsel der Farben blau/rot könntest du auch eine Art </a:t>
            </a:r>
            <a:r>
              <a:rPr lang="de-DE" sz="2400" b="1" dirty="0"/>
              <a:t>Martinshorn</a:t>
            </a:r>
            <a:r>
              <a:rPr lang="de-DE" sz="2400" dirty="0"/>
              <a:t> </a:t>
            </a:r>
            <a:r>
              <a:rPr lang="de-DE" sz="2400" dirty="0" smtClean="0"/>
              <a:t>ertönen </a:t>
            </a:r>
            <a:r>
              <a:rPr lang="de-DE" sz="2400" dirty="0"/>
              <a:t>lassen.</a:t>
            </a:r>
          </a:p>
          <a:p>
            <a:pPr lvl="0">
              <a:spcBef>
                <a:spcPts val="0"/>
              </a:spcBef>
            </a:pPr>
            <a:endParaRPr lang="de-DE" sz="2400" dirty="0"/>
          </a:p>
          <a:p>
            <a:pPr marL="0" lvl="0" indent="0">
              <a:buNone/>
            </a:pPr>
            <a:endParaRPr lang="de-DE" dirty="0"/>
          </a:p>
        </p:txBody>
      </p:sp>
      <p:grpSp>
        <p:nvGrpSpPr>
          <p:cNvPr id="4" name="Gruppieren 3"/>
          <p:cNvGrpSpPr/>
          <p:nvPr/>
        </p:nvGrpSpPr>
        <p:grpSpPr>
          <a:xfrm>
            <a:off x="10213682" y="188930"/>
            <a:ext cx="1647356" cy="898525"/>
            <a:chOff x="-26839" y="197336"/>
            <a:chExt cx="1647567" cy="898525"/>
          </a:xfrm>
        </p:grpSpPr>
        <p:sp>
          <p:nvSpPr>
            <p:cNvPr id="5" name="Textfeld 212"/>
            <p:cNvSpPr txBox="1"/>
            <p:nvPr/>
          </p:nvSpPr>
          <p:spPr>
            <a:xfrm>
              <a:off x="419249" y="542925"/>
              <a:ext cx="1201479" cy="371475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6350">
              <a:solidFill>
                <a:prstClr val="black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="horz" wrap="square" lIns="36000" tIns="36000" rIns="3600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r">
                <a:spcAft>
                  <a:spcPts val="0"/>
                </a:spcAft>
              </a:pPr>
              <a:r>
                <a:rPr lang="de-DE" sz="1600" b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AUFGABE</a:t>
              </a:r>
              <a:endParaRPr lang="de-DE" sz="12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6" name="Textfeld 213"/>
            <p:cNvSpPr txBox="1"/>
            <p:nvPr/>
          </p:nvSpPr>
          <p:spPr>
            <a:xfrm>
              <a:off x="-26839" y="197336"/>
              <a:ext cx="892175" cy="898525"/>
            </a:xfrm>
            <a:prstGeom prst="rect">
              <a:avLst/>
            </a:prstGeom>
            <a:noFill/>
            <a:ln>
              <a:noFill/>
            </a:ln>
          </p:spPr>
          <p:txBody>
            <a:bodyPr rot="0" spcFirstLastPara="0" vert="horz" wrap="non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de-DE" sz="3600" b="1" dirty="0">
                  <a:ln w="12700" cap="flat" cmpd="sng" algn="ctr">
                    <a:solidFill>
                      <a:srgbClr val="2F5597"/>
                    </a:solidFill>
                    <a:prstDash val="solid"/>
                    <a:round/>
                  </a:ln>
                  <a:gradFill>
                    <a:gsLst>
                      <a:gs pos="0">
                        <a:srgbClr val="FFC000"/>
                      </a:gs>
                      <a:gs pos="4000">
                        <a:srgbClr val="FFD966"/>
                      </a:gs>
                      <a:gs pos="87000">
                        <a:srgbClr val="FFF2CC"/>
                      </a:gs>
                    </a:gsLst>
                    <a:lin ang="5400000" scaled="0"/>
                  </a:gradFill>
                  <a:effectLst/>
                  <a:latin typeface="Segoe Print" panose="02000600000000000000" pitchFamily="2" charset="0"/>
                  <a:ea typeface="Calibri" panose="020F0502020204030204" pitchFamily="34" charset="0"/>
                  <a:cs typeface="Times New Roman" panose="02020603050405020304" pitchFamily="18" charset="0"/>
                </a:rPr>
                <a:t>AA</a:t>
              </a:r>
              <a:endParaRPr lang="de-DE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3" name="Grafik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27528" y="2956023"/>
            <a:ext cx="5239481" cy="3591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7410381"/>
      </p:ext>
    </p:extLst>
  </p:cSld>
  <p:clrMapOvr>
    <a:masterClrMapping/>
  </p:clrMapOvr>
</p:sld>
</file>

<file path=ppt/theme/theme1.xml><?xml version="1.0" encoding="utf-8"?>
<a:theme xmlns:a="http://schemas.openxmlformats.org/drawingml/2006/main" name="Fetzen">
  <a:themeElements>
    <a:clrScheme name="Fetzen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Fetzen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Fetzen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0</TotalTime>
  <Words>151</Words>
  <Application>Microsoft Office PowerPoint</Application>
  <PresentationFormat>Breitbild</PresentationFormat>
  <Paragraphs>59</Paragraphs>
  <Slides>8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6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8</vt:i4>
      </vt:variant>
    </vt:vector>
  </HeadingPairs>
  <TitlesOfParts>
    <vt:vector size="15" baseType="lpstr">
      <vt:lpstr>Arial</vt:lpstr>
      <vt:lpstr>Calibri</vt:lpstr>
      <vt:lpstr>Century Gothic</vt:lpstr>
      <vt:lpstr>Segoe Print</vt:lpstr>
      <vt:lpstr>Times New Roman</vt:lpstr>
      <vt:lpstr>Wingdings 3</vt:lpstr>
      <vt:lpstr>Fetzen</vt:lpstr>
      <vt:lpstr>RGB-LED</vt:lpstr>
      <vt:lpstr>„RGB“ </vt:lpstr>
      <vt:lpstr>„RGB“ </vt:lpstr>
      <vt:lpstr>„RGB“ </vt:lpstr>
      <vt:lpstr>„RGB-LED“ </vt:lpstr>
      <vt:lpstr>„RGB-LED“ </vt:lpstr>
      <vt:lpstr>„RGB-LED“ </vt:lpstr>
      <vt:lpstr>„RGB-LED“ 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Calliope</dc:title>
  <dc:creator>Willi Heßlinger</dc:creator>
  <cp:lastModifiedBy>Willi Hesslinger</cp:lastModifiedBy>
  <cp:revision>85</cp:revision>
  <dcterms:created xsi:type="dcterms:W3CDTF">2018-08-30T13:11:55Z</dcterms:created>
  <dcterms:modified xsi:type="dcterms:W3CDTF">2019-03-13T19:05:44Z</dcterms:modified>
</cp:coreProperties>
</file>