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77" r:id="rId4"/>
    <p:sldId id="278" r:id="rId5"/>
    <p:sldId id="261" r:id="rId6"/>
    <p:sldId id="275" r:id="rId7"/>
    <p:sldId id="276" r:id="rId8"/>
    <p:sldId id="279" r:id="rId9"/>
    <p:sldId id="280" r:id="rId10"/>
    <p:sldId id="28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66FF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6" y="318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336" y="6497171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24693" y="921814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717" y="570844"/>
            <a:ext cx="3393364" cy="369986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Herzerl</a:t>
            </a:r>
            <a:r>
              <a:rPr lang="de-DE" dirty="0" smtClean="0"/>
              <a:t> (Symbole)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sp>
        <p:nvSpPr>
          <p:cNvPr id="5" name="Abgerundetes Rechteck 4"/>
          <p:cNvSpPr/>
          <p:nvPr/>
        </p:nvSpPr>
        <p:spPr>
          <a:xfrm>
            <a:off x="9886251" y="1278034"/>
            <a:ext cx="897147" cy="923027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3114133" y="1317871"/>
            <a:ext cx="3065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Symbole</a:t>
            </a:r>
            <a:endParaRPr lang="de-DE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Pfeil nach rechts 6"/>
          <p:cNvSpPr/>
          <p:nvPr/>
        </p:nvSpPr>
        <p:spPr>
          <a:xfrm>
            <a:off x="6550024" y="1454227"/>
            <a:ext cx="948906" cy="650618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2a </a:t>
            </a:r>
            <a:r>
              <a:rPr lang="de-DE" dirty="0" err="1" smtClean="0"/>
              <a:t>Herzerl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3200" b="1" dirty="0" smtClean="0">
                <a:solidFill>
                  <a:srgbClr val="009900"/>
                </a:solidFill>
              </a:rPr>
              <a:t>Verbesserung des Programms </a:t>
            </a:r>
          </a:p>
          <a:p>
            <a:pPr marL="0" indent="0">
              <a:buNone/>
            </a:pPr>
            <a:r>
              <a:rPr lang="de-DE" sz="3200" b="1" dirty="0" smtClean="0">
                <a:solidFill>
                  <a:srgbClr val="0000FF"/>
                </a:solidFill>
              </a:rPr>
              <a:t>Symbol soll öfters angezeigt werden</a:t>
            </a:r>
          </a:p>
          <a:p>
            <a:pPr marL="0" indent="0">
              <a:buNone/>
            </a:pPr>
            <a:r>
              <a:rPr lang="de-DE" sz="2400" b="1" dirty="0" smtClean="0"/>
              <a:t/>
            </a:r>
            <a:br>
              <a:rPr lang="de-DE" sz="2400" b="1" dirty="0" smtClean="0"/>
            </a:br>
            <a:endParaRPr lang="de-DE" sz="2400" b="1" dirty="0"/>
          </a:p>
          <a:p>
            <a:pPr marL="0" indent="0">
              <a:buNone/>
            </a:pPr>
            <a:endParaRPr lang="de-DE" sz="3200" b="1" dirty="0">
              <a:solidFill>
                <a:srgbClr val="0000FF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899" y="4104338"/>
            <a:ext cx="2857899" cy="1886213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300899" y="2978870"/>
            <a:ext cx="2857900" cy="9541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800" b="1" dirty="0"/>
              <a:t>d</a:t>
            </a:r>
            <a:r>
              <a:rPr lang="de-DE" sz="2800" b="1" dirty="0" smtClean="0"/>
              <a:t>auerhafte </a:t>
            </a:r>
          </a:p>
          <a:p>
            <a:r>
              <a:rPr lang="de-DE" sz="2800" b="1" dirty="0" smtClean="0"/>
              <a:t>Wiederholung</a:t>
            </a:r>
            <a:endParaRPr lang="de-DE" sz="2800" b="1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268" y="4086810"/>
            <a:ext cx="2663407" cy="1903741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6661268" y="2905026"/>
            <a:ext cx="2857900" cy="95410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2800" b="1" dirty="0" smtClean="0"/>
              <a:t>zählbare</a:t>
            </a:r>
          </a:p>
          <a:p>
            <a:r>
              <a:rPr lang="de-DE" sz="2800" b="1" dirty="0" smtClean="0"/>
              <a:t>Wiederholung</a:t>
            </a:r>
            <a:endParaRPr lang="de-DE" sz="2800" b="1" dirty="0"/>
          </a:p>
        </p:txBody>
      </p:sp>
    </p:spTree>
    <p:extLst>
      <p:ext uri="{BB962C8B-B14F-4D97-AF65-F5344CB8AC3E}">
        <p14:creationId xmlns:p14="http://schemas.microsoft.com/office/powerpoint/2010/main" val="81342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</a:t>
            </a:r>
            <a:r>
              <a:rPr lang="de-DE" dirty="0" err="1" smtClean="0"/>
              <a:t>Herzerl</a:t>
            </a:r>
            <a:r>
              <a:rPr lang="de-DE" dirty="0" smtClean="0"/>
              <a:t>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06740" y="1073131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b="1" dirty="0" smtClean="0"/>
              <a:t>EINSTIEG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>
                <a:solidFill>
                  <a:srgbClr val="FF0000"/>
                </a:solidFill>
              </a:rPr>
              <a:t>Oberfläche</a:t>
            </a:r>
            <a:r>
              <a:rPr lang="de-DE" sz="2400" dirty="0" smtClean="0"/>
              <a:t> des MakeCode erklären</a:t>
            </a:r>
            <a:endParaRPr lang="de-DE" sz="2400" dirty="0" smtClean="0"/>
          </a:p>
          <a:p>
            <a:r>
              <a:rPr lang="de-DE" sz="2400" b="1" dirty="0" smtClean="0"/>
              <a:t>ERARBEITUNG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- selbstständige Versuche zum Ändern der </a:t>
            </a:r>
            <a:r>
              <a:rPr lang="de-DE" sz="2400" b="1" dirty="0" smtClean="0"/>
              <a:t>LED-Anzeige</a:t>
            </a:r>
            <a:r>
              <a:rPr lang="de-DE" sz="2400" dirty="0" smtClean="0"/>
              <a:t>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- verschiedene </a:t>
            </a:r>
            <a:r>
              <a:rPr lang="de-DE" sz="2400" b="1" dirty="0" smtClean="0"/>
              <a:t>Symbole</a:t>
            </a:r>
            <a:r>
              <a:rPr lang="de-DE" sz="2400" dirty="0" smtClean="0"/>
              <a:t> </a:t>
            </a:r>
            <a:br>
              <a:rPr lang="de-DE" sz="2400" dirty="0" smtClean="0"/>
            </a:br>
            <a:r>
              <a:rPr lang="de-DE" sz="2400" dirty="0" smtClean="0"/>
              <a:t>- </a:t>
            </a:r>
            <a:r>
              <a:rPr lang="de-DE" sz="2400" b="1" dirty="0" smtClean="0"/>
              <a:t>ziehen</a:t>
            </a:r>
            <a:r>
              <a:rPr lang="de-DE" sz="2400" dirty="0" smtClean="0"/>
              <a:t> der Programmierblöcke</a:t>
            </a:r>
          </a:p>
          <a:p>
            <a:r>
              <a:rPr lang="de-DE" sz="2400" b="1" dirty="0" smtClean="0"/>
              <a:t>Arten des Starts für Programm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Taste A, Taste B oder Taste A+B </a:t>
            </a:r>
            <a:endParaRPr lang="de-DE" sz="2400" dirty="0" smtClean="0"/>
          </a:p>
          <a:p>
            <a:r>
              <a:rPr lang="de-DE" sz="2400" b="1" dirty="0" smtClean="0"/>
              <a:t>Vertiefung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Übertragen des Programms auf den Calliope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>
                <a:solidFill>
                  <a:srgbClr val="FF0000"/>
                </a:solidFill>
              </a:rPr>
              <a:t>oder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Schleife</a:t>
            </a:r>
            <a:r>
              <a:rPr lang="de-DE" sz="2400" dirty="0" smtClean="0"/>
              <a:t>, „der Wechsel vom kleinen zum großen Herzen soll „dauerhaft“ angezeigt werden.</a:t>
            </a:r>
            <a:endParaRPr lang="de-DE" sz="2400" dirty="0" smtClean="0"/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Start des MakeCode-Editors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254285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dirty="0" smtClean="0"/>
              <a:t>Bei jedem Start des MakeCode-Editors wird ein „blinkendes Smiley“ anzeigt.</a:t>
            </a:r>
          </a:p>
          <a:p>
            <a:r>
              <a:rPr lang="de-DE" sz="2400" dirty="0" smtClean="0"/>
              <a:t>Wie das Programm auf dem Calliope aussieht, kann man im Simulator betrachten.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418" y="2667939"/>
            <a:ext cx="4779239" cy="3941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5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Simulator</a:t>
            </a:r>
            <a:endParaRPr lang="de-DE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518249" y="1880620"/>
            <a:ext cx="476316" cy="44773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942" y="359158"/>
            <a:ext cx="3297303" cy="3490663"/>
          </a:xfrm>
          <a:prstGeom prst="rect">
            <a:avLst/>
          </a:prstGeom>
        </p:spPr>
      </p:pic>
      <p:sp>
        <p:nvSpPr>
          <p:cNvPr id="7" name="Abgerundetes Rechteck 6"/>
          <p:cNvSpPr/>
          <p:nvPr/>
        </p:nvSpPr>
        <p:spPr>
          <a:xfrm>
            <a:off x="4770406" y="3269412"/>
            <a:ext cx="474453" cy="457200"/>
          </a:xfrm>
          <a:prstGeom prst="round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Abgerundetes Rechteck 7"/>
          <p:cNvSpPr/>
          <p:nvPr/>
        </p:nvSpPr>
        <p:spPr>
          <a:xfrm>
            <a:off x="1155940" y="2631057"/>
            <a:ext cx="2286000" cy="1218764"/>
          </a:xfrm>
          <a:prstGeom prst="round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>
                <a:solidFill>
                  <a:srgbClr val="0070C0"/>
                </a:solidFill>
              </a:rPr>
              <a:t>Simulator</a:t>
            </a:r>
          </a:p>
          <a:p>
            <a:pPr algn="ctr"/>
            <a:r>
              <a:rPr lang="de-DE" sz="2000" b="1" dirty="0" smtClean="0">
                <a:solidFill>
                  <a:schemeClr val="accent5">
                    <a:lumMod val="75000"/>
                  </a:schemeClr>
                </a:solidFill>
              </a:rPr>
              <a:t>starten/stoppen</a:t>
            </a:r>
            <a:endParaRPr lang="de-D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8940" y="1871093"/>
            <a:ext cx="495369" cy="466790"/>
          </a:xfrm>
          <a:prstGeom prst="rect">
            <a:avLst/>
          </a:prstGeom>
        </p:spPr>
      </p:pic>
      <p:sp>
        <p:nvSpPr>
          <p:cNvPr id="11" name="Pfeil nach links 10"/>
          <p:cNvSpPr/>
          <p:nvPr/>
        </p:nvSpPr>
        <p:spPr>
          <a:xfrm rot="1186530">
            <a:off x="3577847" y="3068305"/>
            <a:ext cx="957532" cy="638355"/>
          </a:xfrm>
          <a:prstGeom prst="leftArrow">
            <a:avLst/>
          </a:prstGeom>
          <a:ln>
            <a:solidFill>
              <a:srgbClr val="7030A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Abgerundetes Rechteck 11"/>
          <p:cNvSpPr/>
          <p:nvPr/>
        </p:nvSpPr>
        <p:spPr>
          <a:xfrm>
            <a:off x="5299420" y="3269412"/>
            <a:ext cx="419894" cy="457200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3204" y="4255754"/>
            <a:ext cx="466790" cy="485843"/>
          </a:xfrm>
          <a:prstGeom prst="rect">
            <a:avLst/>
          </a:prstGeom>
        </p:spPr>
      </p:pic>
      <p:sp>
        <p:nvSpPr>
          <p:cNvPr id="14" name="Abgerundetes Rechteck 13"/>
          <p:cNvSpPr/>
          <p:nvPr/>
        </p:nvSpPr>
        <p:spPr>
          <a:xfrm>
            <a:off x="1155940" y="4819291"/>
            <a:ext cx="2286000" cy="1218764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>
                <a:solidFill>
                  <a:srgbClr val="0070C0"/>
                </a:solidFill>
              </a:rPr>
              <a:t>Simulator</a:t>
            </a:r>
          </a:p>
          <a:p>
            <a:pPr algn="ctr"/>
            <a:r>
              <a:rPr lang="de-DE" sz="2000" b="1" dirty="0" smtClean="0">
                <a:solidFill>
                  <a:schemeClr val="accent5">
                    <a:lumMod val="75000"/>
                  </a:schemeClr>
                </a:solidFill>
              </a:rPr>
              <a:t>neu starten</a:t>
            </a:r>
            <a:endParaRPr lang="de-D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Pfeil nach links 14"/>
          <p:cNvSpPr/>
          <p:nvPr/>
        </p:nvSpPr>
        <p:spPr>
          <a:xfrm rot="19047398">
            <a:off x="4102390" y="4053750"/>
            <a:ext cx="957532" cy="638355"/>
          </a:xfrm>
          <a:prstGeom prst="leftArrow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Abgerundetes Rechteck 15"/>
          <p:cNvSpPr/>
          <p:nvPr/>
        </p:nvSpPr>
        <p:spPr>
          <a:xfrm>
            <a:off x="5760930" y="3269412"/>
            <a:ext cx="389702" cy="457200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Abgerundetes Rechteck 16"/>
          <p:cNvSpPr/>
          <p:nvPr/>
        </p:nvSpPr>
        <p:spPr>
          <a:xfrm>
            <a:off x="4581156" y="5017017"/>
            <a:ext cx="3959525" cy="1607388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>
                <a:solidFill>
                  <a:srgbClr val="0070C0"/>
                </a:solidFill>
              </a:rPr>
              <a:t>Zeitlupe</a:t>
            </a:r>
          </a:p>
          <a:p>
            <a:r>
              <a:rPr lang="de-DE" sz="2000" b="1" dirty="0" smtClean="0">
                <a:solidFill>
                  <a:schemeClr val="accent5">
                    <a:lumMod val="75000"/>
                  </a:schemeClr>
                </a:solidFill>
              </a:rPr>
              <a:t>ACHTUNG:</a:t>
            </a:r>
            <a:br>
              <a:rPr lang="de-DE" sz="20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de-DE" sz="2400" b="1" dirty="0" smtClean="0">
                <a:solidFill>
                  <a:srgbClr val="FF0000"/>
                </a:solidFill>
              </a:rPr>
              <a:t>Programmblöcke</a:t>
            </a:r>
          </a:p>
          <a:p>
            <a:r>
              <a:rPr lang="de-DE" sz="2000" b="1" dirty="0">
                <a:solidFill>
                  <a:schemeClr val="accent5">
                    <a:lumMod val="75000"/>
                  </a:schemeClr>
                </a:solidFill>
              </a:rPr>
              <a:t>z</a:t>
            </a:r>
            <a:r>
              <a:rPr lang="de-DE" sz="2000" b="1" dirty="0" smtClean="0">
                <a:solidFill>
                  <a:schemeClr val="accent5">
                    <a:lumMod val="75000"/>
                  </a:schemeClr>
                </a:solidFill>
              </a:rPr>
              <a:t>eigen den Programmablauf</a:t>
            </a:r>
            <a:endParaRPr lang="de-DE" sz="20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de-DE" sz="2000" b="1" dirty="0">
              <a:solidFill>
                <a:srgbClr val="0070C0"/>
              </a:solidFill>
            </a:endParaRPr>
          </a:p>
        </p:txBody>
      </p:sp>
      <p:sp>
        <p:nvSpPr>
          <p:cNvPr id="18" name="Pfeil nach links 17"/>
          <p:cNvSpPr/>
          <p:nvPr/>
        </p:nvSpPr>
        <p:spPr>
          <a:xfrm rot="16200000">
            <a:off x="5524689" y="4007223"/>
            <a:ext cx="957532" cy="638355"/>
          </a:xfrm>
          <a:prstGeom prst="lef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5853" y="5064462"/>
            <a:ext cx="476316" cy="457264"/>
          </a:xfrm>
          <a:prstGeom prst="rect">
            <a:avLst/>
          </a:prstGeom>
        </p:spPr>
      </p:pic>
      <p:sp>
        <p:nvSpPr>
          <p:cNvPr id="20" name="Abgerundetes Rechteck 19"/>
          <p:cNvSpPr/>
          <p:nvPr/>
        </p:nvSpPr>
        <p:spPr>
          <a:xfrm>
            <a:off x="6225998" y="3269412"/>
            <a:ext cx="389702" cy="4572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Abgerundetes Rechteck 20"/>
          <p:cNvSpPr/>
          <p:nvPr/>
        </p:nvSpPr>
        <p:spPr>
          <a:xfrm>
            <a:off x="8839200" y="4407635"/>
            <a:ext cx="2286000" cy="121876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>
                <a:solidFill>
                  <a:srgbClr val="0070C0"/>
                </a:solidFill>
              </a:rPr>
              <a:t>Ton</a:t>
            </a:r>
          </a:p>
          <a:p>
            <a:pPr algn="ctr"/>
            <a:r>
              <a:rPr lang="de-DE" sz="2000" b="1" dirty="0" smtClean="0">
                <a:solidFill>
                  <a:schemeClr val="accent5">
                    <a:lumMod val="75000"/>
                  </a:schemeClr>
                </a:solidFill>
              </a:rPr>
              <a:t>stumm schalten</a:t>
            </a:r>
            <a:endParaRPr lang="de-D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85220" y="4498675"/>
            <a:ext cx="457264" cy="400106"/>
          </a:xfrm>
          <a:prstGeom prst="rect">
            <a:avLst/>
          </a:prstGeom>
        </p:spPr>
      </p:pic>
      <p:sp>
        <p:nvSpPr>
          <p:cNvPr id="23" name="Pfeil nach links 22"/>
          <p:cNvSpPr/>
          <p:nvPr/>
        </p:nvSpPr>
        <p:spPr>
          <a:xfrm rot="12588352">
            <a:off x="6931854" y="4008317"/>
            <a:ext cx="957532" cy="638355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Abgerundetes Rechteck 23"/>
          <p:cNvSpPr/>
          <p:nvPr/>
        </p:nvSpPr>
        <p:spPr>
          <a:xfrm>
            <a:off x="6691066" y="3269412"/>
            <a:ext cx="389702" cy="457200"/>
          </a:xfrm>
          <a:prstGeom prst="round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Abgerundetes Rechteck 24"/>
          <p:cNvSpPr/>
          <p:nvPr/>
        </p:nvSpPr>
        <p:spPr>
          <a:xfrm>
            <a:off x="8839200" y="2279248"/>
            <a:ext cx="2286000" cy="1218764"/>
          </a:xfrm>
          <a:prstGeom prst="round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smtClean="0">
                <a:solidFill>
                  <a:srgbClr val="0070C0"/>
                </a:solidFill>
              </a:rPr>
              <a:t>Vollbildmodus</a:t>
            </a:r>
            <a:br>
              <a:rPr lang="de-DE" sz="2000" b="1" dirty="0" smtClean="0">
                <a:solidFill>
                  <a:srgbClr val="0070C0"/>
                </a:solidFill>
              </a:rPr>
            </a:br>
            <a:r>
              <a:rPr lang="de-DE" sz="2000" b="1" dirty="0" smtClean="0">
                <a:solidFill>
                  <a:srgbClr val="0070C0"/>
                </a:solidFill>
              </a:rPr>
              <a:t>EIN/AUS</a:t>
            </a:r>
            <a:endParaRPr lang="de-DE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6" name="Grafik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03282" y="1612360"/>
            <a:ext cx="647631" cy="608618"/>
          </a:xfrm>
          <a:prstGeom prst="rect">
            <a:avLst/>
          </a:prstGeom>
        </p:spPr>
      </p:pic>
      <p:sp>
        <p:nvSpPr>
          <p:cNvPr id="27" name="Pfeil nach links 26"/>
          <p:cNvSpPr/>
          <p:nvPr/>
        </p:nvSpPr>
        <p:spPr>
          <a:xfrm rot="9498992">
            <a:off x="7643402" y="2996828"/>
            <a:ext cx="957532" cy="638355"/>
          </a:xfrm>
          <a:prstGeom prst="left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Gewitterblitz 27"/>
          <p:cNvSpPr/>
          <p:nvPr/>
        </p:nvSpPr>
        <p:spPr>
          <a:xfrm flipH="1">
            <a:off x="8281742" y="5377735"/>
            <a:ext cx="403244" cy="1173192"/>
          </a:xfrm>
          <a:prstGeom prst="lightningBol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7365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2a </a:t>
            </a:r>
            <a:r>
              <a:rPr lang="de-DE" dirty="0" err="1" smtClean="0"/>
              <a:t>Herzerl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525386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e-DE" sz="2400" b="1" dirty="0" smtClean="0"/>
              <a:t>vorhandenen Block mit </a:t>
            </a:r>
            <a:br>
              <a:rPr lang="de-DE" sz="2400" b="1" dirty="0" smtClean="0"/>
            </a:br>
            <a:r>
              <a:rPr lang="de-DE" sz="2400" b="1" dirty="0" smtClean="0"/>
              <a:t>gedrückter Maustaste „wegziehen“</a:t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endParaRPr lang="de-DE" sz="2400" b="1" dirty="0" smtClean="0"/>
          </a:p>
          <a:p>
            <a:pPr marL="457200" indent="-457200">
              <a:buFont typeface="+mj-lt"/>
              <a:buAutoNum type="arabicPeriod"/>
            </a:pPr>
            <a:r>
              <a:rPr lang="de-DE" sz="2400" b="1" dirty="0" smtClean="0"/>
              <a:t>neuen Block aus der Mitte einfügen</a:t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t="15626"/>
          <a:stretch/>
        </p:blipFill>
        <p:spPr>
          <a:xfrm>
            <a:off x="6695449" y="2210847"/>
            <a:ext cx="4337054" cy="4382591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7146093" y="1566475"/>
            <a:ext cx="3145503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weitere Symbole</a:t>
            </a:r>
            <a:endParaRPr lang="de-DE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3856" y="2202100"/>
            <a:ext cx="1526875" cy="139410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5671" y="4238240"/>
            <a:ext cx="3924459" cy="2216165"/>
          </a:xfrm>
          <a:prstGeom prst="rect">
            <a:avLst/>
          </a:prstGeom>
        </p:spPr>
      </p:pic>
      <p:sp>
        <p:nvSpPr>
          <p:cNvPr id="18" name="Abgerundetes Rechteck 17"/>
          <p:cNvSpPr/>
          <p:nvPr/>
        </p:nvSpPr>
        <p:spPr>
          <a:xfrm>
            <a:off x="1595671" y="4575612"/>
            <a:ext cx="1992918" cy="401829"/>
          </a:xfrm>
          <a:prstGeom prst="roundRect">
            <a:avLst/>
          </a:prstGeom>
          <a:noFill/>
          <a:ln w="57150">
            <a:solidFill>
              <a:srgbClr val="66FF33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Abgerundetes Rechteck 18"/>
          <p:cNvSpPr/>
          <p:nvPr/>
        </p:nvSpPr>
        <p:spPr>
          <a:xfrm>
            <a:off x="3588589" y="5840083"/>
            <a:ext cx="1777041" cy="614322"/>
          </a:xfrm>
          <a:prstGeom prst="roundRect">
            <a:avLst/>
          </a:prstGeom>
          <a:noFill/>
          <a:ln w="57150">
            <a:solidFill>
              <a:srgbClr val="66FF33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9248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2a </a:t>
            </a:r>
            <a:r>
              <a:rPr lang="de-DE" dirty="0" err="1" smtClean="0"/>
              <a:t>Herzerl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2. Ausführen des Programms durch verschiedene Eingabeelemente</a:t>
            </a:r>
            <a:br>
              <a:rPr lang="de-DE" sz="2400" b="1" dirty="0" smtClean="0"/>
            </a:br>
            <a:r>
              <a:rPr lang="de-DE" sz="2400" b="1" dirty="0" smtClean="0"/>
              <a:t>    Taste A, Taste B, Taste A+B</a:t>
            </a:r>
            <a:br>
              <a:rPr lang="de-DE" sz="2400" b="1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118" y="4306342"/>
            <a:ext cx="6565410" cy="135576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039" y="2869929"/>
            <a:ext cx="2467319" cy="1047896"/>
          </a:xfrm>
          <a:prstGeom prst="rect">
            <a:avLst/>
          </a:prstGeom>
        </p:spPr>
      </p:pic>
      <p:sp>
        <p:nvSpPr>
          <p:cNvPr id="9" name="Pfeil nach links 8"/>
          <p:cNvSpPr/>
          <p:nvPr/>
        </p:nvSpPr>
        <p:spPr>
          <a:xfrm rot="18162469">
            <a:off x="5799310" y="2165693"/>
            <a:ext cx="966159" cy="631437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15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2a </a:t>
            </a:r>
            <a:r>
              <a:rPr lang="de-DE" dirty="0" err="1" smtClean="0"/>
              <a:t>Herzerl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Beispiel </a:t>
            </a:r>
            <a:r>
              <a:rPr lang="de-DE" sz="2400" b="1" dirty="0" smtClean="0"/>
              <a:t>für </a:t>
            </a:r>
            <a:r>
              <a:rPr lang="de-DE" sz="2400" b="1" dirty="0" smtClean="0"/>
              <a:t>Taste A</a:t>
            </a:r>
            <a:endParaRPr lang="de-DE" sz="2400" b="1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/>
          <a:srcRect r="51201"/>
          <a:stretch/>
        </p:blipFill>
        <p:spPr>
          <a:xfrm>
            <a:off x="4295857" y="2151300"/>
            <a:ext cx="3417822" cy="234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39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2a </a:t>
            </a:r>
            <a:r>
              <a:rPr lang="de-DE" dirty="0" err="1" smtClean="0"/>
              <a:t>Herzerl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/>
              <a:t>Beispiel Taste B</a:t>
            </a:r>
            <a:endParaRPr lang="de-DE" sz="2400" b="1" dirty="0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6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/>
          <a:srcRect l="50764"/>
          <a:stretch/>
        </p:blipFill>
        <p:spPr>
          <a:xfrm>
            <a:off x="4157932" y="1946150"/>
            <a:ext cx="3536830" cy="240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26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2a </a:t>
            </a:r>
            <a:r>
              <a:rPr lang="de-DE" dirty="0" err="1" smtClean="0"/>
              <a:t>Herzerl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3200" b="1" dirty="0" smtClean="0">
                <a:solidFill>
                  <a:srgbClr val="009900"/>
                </a:solidFill>
              </a:rPr>
              <a:t>Übertragung des Programms auf den Calliope</a:t>
            </a:r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r>
              <a:rPr lang="de-DE" sz="2400" b="1" dirty="0" smtClean="0"/>
              <a:t>Bitte hier die </a:t>
            </a:r>
            <a:r>
              <a:rPr lang="de-DE" sz="2400" b="1" dirty="0" smtClean="0">
                <a:solidFill>
                  <a:srgbClr val="FF0000"/>
                </a:solidFill>
              </a:rPr>
              <a:t>Lernkarte für den entsprechenden Browser </a:t>
            </a:r>
            <a:r>
              <a:rPr lang="de-DE" sz="2400" b="1" dirty="0" smtClean="0"/>
              <a:t>verwenden.</a:t>
            </a:r>
          </a:p>
          <a:p>
            <a:pPr marL="0" indent="0">
              <a:buNone/>
            </a:pPr>
            <a:r>
              <a:rPr lang="de-DE" sz="2400" b="1" u="sng" dirty="0" smtClean="0"/>
              <a:t>WICHTIG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>Der Calliope Mini wird das </a:t>
            </a:r>
            <a:r>
              <a:rPr lang="de-DE" sz="2400" b="1" dirty="0" smtClean="0">
                <a:solidFill>
                  <a:srgbClr val="FF0000"/>
                </a:solidFill>
              </a:rPr>
              <a:t>USB-Kabel</a:t>
            </a:r>
            <a:r>
              <a:rPr lang="de-DE" sz="2400" b="1" dirty="0" smtClean="0"/>
              <a:t> angeschlossen und der Calliope erscheint als entsprechendes Laufwerk</a:t>
            </a:r>
            <a:endParaRPr lang="de-DE" sz="2400" b="1" dirty="0" smtClean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172" y="4367751"/>
            <a:ext cx="3418055" cy="1155864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992810611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124</Words>
  <Application>Microsoft Office PowerPoint</Application>
  <PresentationFormat>Breitbild</PresentationFormat>
  <Paragraphs>53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7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Herzerl (Symbole)</vt:lpstr>
      <vt:lpstr>Überblick „Herzerl“</vt:lpstr>
      <vt:lpstr>Start des MakeCode-Editors</vt:lpstr>
      <vt:lpstr>Simulator</vt:lpstr>
      <vt:lpstr>2a Herzerl</vt:lpstr>
      <vt:lpstr>2a Herzerl</vt:lpstr>
      <vt:lpstr>2a Herzerl</vt:lpstr>
      <vt:lpstr>2a Herzerl</vt:lpstr>
      <vt:lpstr>2a Herzerl</vt:lpstr>
      <vt:lpstr>2a Herzerl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68</cp:revision>
  <dcterms:created xsi:type="dcterms:W3CDTF">2018-08-30T13:11:55Z</dcterms:created>
  <dcterms:modified xsi:type="dcterms:W3CDTF">2019-02-13T12:33:44Z</dcterms:modified>
</cp:coreProperties>
</file>