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66" r:id="rId4"/>
    <p:sldId id="262" r:id="rId5"/>
    <p:sldId id="267" r:id="rId6"/>
    <p:sldId id="265" r:id="rId7"/>
    <p:sldId id="271" r:id="rId8"/>
    <p:sldId id="269" r:id="rId9"/>
    <p:sldId id="272" r:id="rId10"/>
    <p:sldId id="273" r:id="rId11"/>
    <p:sldId id="270" r:id="rId12"/>
    <p:sldId id="274" r:id="rId13"/>
    <p:sldId id="27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966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510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106134" y="3390536"/>
            <a:ext cx="8915399" cy="2262781"/>
          </a:xfrm>
        </p:spPr>
        <p:txBody>
          <a:bodyPr/>
          <a:lstStyle/>
          <a:p>
            <a:r>
              <a:rPr lang="de-DE" dirty="0" smtClean="0"/>
              <a:t>Funk </a:t>
            </a:r>
            <a:br>
              <a:rPr lang="de-DE" dirty="0" smtClean="0"/>
            </a:br>
            <a:r>
              <a:rPr lang="de-DE" dirty="0" smtClean="0"/>
              <a:t>SENDEN - BESTÄTIGEN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13353" y="6207048"/>
            <a:ext cx="8915399" cy="484359"/>
          </a:xfrm>
        </p:spPr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960" y="842753"/>
            <a:ext cx="5575961" cy="19940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hteck 4"/>
          <p:cNvSpPr/>
          <p:nvPr/>
        </p:nvSpPr>
        <p:spPr>
          <a:xfrm>
            <a:off x="7411516" y="4179418"/>
            <a:ext cx="46344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50" dirty="0"/>
              <a:t>https://openclipart.org/detail/17890/antenna-and-radio-waves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516" y="410662"/>
            <a:ext cx="4153480" cy="372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896549" y="1407908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Rechteck 4"/>
          <p:cNvSpPr/>
          <p:nvPr/>
        </p:nvSpPr>
        <p:spPr>
          <a:xfrm>
            <a:off x="896549" y="934515"/>
            <a:ext cx="17620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ym typeface="Wingdings" panose="05000000000000000000" pitchFamily="2" charset="2"/>
              </a:rPr>
              <a:t>4</a:t>
            </a:r>
            <a:r>
              <a:rPr lang="de-DE" sz="2400" b="1" dirty="0" smtClean="0">
                <a:sym typeface="Wingdings" panose="05000000000000000000" pitchFamily="2" charset="2"/>
              </a:rPr>
              <a:t>. Problem</a:t>
            </a:r>
            <a:endParaRPr lang="de-DE" sz="24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499" y="4490290"/>
            <a:ext cx="4010585" cy="2095792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0925" y="1424024"/>
            <a:ext cx="9192908" cy="166710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1464308" y="3201114"/>
            <a:ext cx="90861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Es wird </a:t>
            </a:r>
            <a:r>
              <a:rPr lang="de-DE" sz="2400" b="1" dirty="0" smtClean="0">
                <a:solidFill>
                  <a:srgbClr val="FF0000"/>
                </a:solidFill>
              </a:rPr>
              <a:t>dauernd</a:t>
            </a:r>
            <a:r>
              <a:rPr lang="de-DE" sz="2400" dirty="0" smtClean="0"/>
              <a:t> die Zeichenfolge „Danke!“ gesendet, da ja</a:t>
            </a:r>
          </a:p>
          <a:p>
            <a:r>
              <a:rPr lang="de-DE" sz="2400" b="1" dirty="0" smtClean="0"/>
              <a:t>beide </a:t>
            </a:r>
            <a:r>
              <a:rPr lang="de-DE" sz="2400" b="1" dirty="0" err="1" smtClean="0"/>
              <a:t>Calliopes</a:t>
            </a:r>
            <a:r>
              <a:rPr lang="de-DE" sz="2400" b="1" dirty="0" smtClean="0"/>
              <a:t> Daten empfangen </a:t>
            </a:r>
            <a:r>
              <a:rPr lang="de-DE" sz="2400" b="1" dirty="0" smtClean="0">
                <a:solidFill>
                  <a:srgbClr val="FF0000"/>
                </a:solidFill>
              </a:rPr>
              <a:t>und</a:t>
            </a:r>
            <a:r>
              <a:rPr lang="de-DE" sz="2400" b="1" dirty="0" smtClean="0"/>
              <a:t> senden</a:t>
            </a:r>
            <a:r>
              <a:rPr lang="de-DE" sz="2400" dirty="0" smtClean="0"/>
              <a:t>.</a:t>
            </a:r>
            <a:endParaRPr lang="de-DE" sz="2400" dirty="0"/>
          </a:p>
        </p:txBody>
      </p:sp>
      <p:sp>
        <p:nvSpPr>
          <p:cNvPr id="10" name="Nach unten gekrümmter Pfeil 9"/>
          <p:cNvSpPr/>
          <p:nvPr/>
        </p:nvSpPr>
        <p:spPr>
          <a:xfrm>
            <a:off x="2585311" y="4557592"/>
            <a:ext cx="1734532" cy="569835"/>
          </a:xfrm>
          <a:prstGeom prst="curvedDownArrow">
            <a:avLst/>
          </a:prstGeom>
          <a:solidFill>
            <a:srgbClr val="FF9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007379" y="4142093"/>
            <a:ext cx="30219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0" cap="none" spc="0" dirty="0" smtClean="0">
                <a:ln w="0"/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LÖSUNG</a:t>
            </a:r>
            <a:endParaRPr lang="de-DE" sz="5400" b="0" cap="none" spc="0" dirty="0">
              <a:ln w="0"/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5948807" y="5065423"/>
            <a:ext cx="56557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smtClean="0">
                <a:solidFill>
                  <a:srgbClr val="0000FF"/>
                </a:solidFill>
              </a:rPr>
              <a:t>Lasse den Block </a:t>
            </a:r>
            <a:br>
              <a:rPr lang="de-DE" sz="2400" b="1" dirty="0" smtClean="0">
                <a:solidFill>
                  <a:srgbClr val="0000FF"/>
                </a:solidFill>
              </a:rPr>
            </a:br>
            <a:r>
              <a:rPr lang="de-DE" sz="2400" b="1" dirty="0" smtClean="0">
                <a:solidFill>
                  <a:srgbClr val="0000FF"/>
                </a:solidFill>
              </a:rPr>
              <a:t>„sende Zeichenfolge &lt;Danke!&gt; weg.</a:t>
            </a:r>
            <a:endParaRPr lang="de-DE" sz="2400" b="1" dirty="0">
              <a:solidFill>
                <a:srgbClr val="0000FF"/>
              </a:solidFill>
            </a:endParaRP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0920" y="6027868"/>
            <a:ext cx="3096057" cy="400106"/>
          </a:xfrm>
          <a:prstGeom prst="rect">
            <a:avLst/>
          </a:prstGeom>
        </p:spPr>
      </p:pic>
      <p:cxnSp>
        <p:nvCxnSpPr>
          <p:cNvPr id="17" name="Gerader Verbinder 16"/>
          <p:cNvCxnSpPr/>
          <p:nvPr/>
        </p:nvCxnSpPr>
        <p:spPr>
          <a:xfrm>
            <a:off x="7051249" y="5856217"/>
            <a:ext cx="1725415" cy="7298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V="1">
            <a:off x="7196240" y="5826651"/>
            <a:ext cx="1725415" cy="72986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252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Rechteck 4"/>
          <p:cNvSpPr/>
          <p:nvPr/>
        </p:nvSpPr>
        <p:spPr>
          <a:xfrm rot="16200000">
            <a:off x="29282" y="3005344"/>
            <a:ext cx="26276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 smtClean="0">
                <a:sym typeface="Wingdings" panose="05000000000000000000" pitchFamily="2" charset="2"/>
              </a:rPr>
              <a:t>FERTIGE LÖSUNG</a:t>
            </a:r>
            <a:endParaRPr lang="de-DE" sz="24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888" y="2116834"/>
            <a:ext cx="9402487" cy="2238687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1857888" y="4525749"/>
            <a:ext cx="69765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smtClean="0">
                <a:solidFill>
                  <a:srgbClr val="0000FF"/>
                </a:solidFill>
              </a:rPr>
              <a:t>Es gibt auch die Lösung über eine Bedingung.</a:t>
            </a:r>
            <a:endParaRPr lang="de-DE" sz="24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863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896549" y="1407908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Rechteck 4"/>
          <p:cNvSpPr/>
          <p:nvPr/>
        </p:nvSpPr>
        <p:spPr>
          <a:xfrm>
            <a:off x="695290" y="2377404"/>
            <a:ext cx="22268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 smtClean="0">
                <a:sym typeface="Wingdings" panose="05000000000000000000" pitchFamily="2" charset="2"/>
              </a:rPr>
              <a:t>Dauerschleife</a:t>
            </a:r>
            <a:endParaRPr lang="de-DE" sz="2400" dirty="0"/>
          </a:p>
        </p:txBody>
      </p:sp>
      <p:sp>
        <p:nvSpPr>
          <p:cNvPr id="4" name="Rechteck 3"/>
          <p:cNvSpPr/>
          <p:nvPr/>
        </p:nvSpPr>
        <p:spPr>
          <a:xfrm>
            <a:off x="629849" y="2278033"/>
            <a:ext cx="9578156" cy="27635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b="1" dirty="0"/>
          </a:p>
        </p:txBody>
      </p:sp>
      <p:sp>
        <p:nvSpPr>
          <p:cNvPr id="2" name="Textfeld 1"/>
          <p:cNvSpPr txBox="1"/>
          <p:nvPr/>
        </p:nvSpPr>
        <p:spPr>
          <a:xfrm>
            <a:off x="695290" y="1006106"/>
            <a:ext cx="113768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Bisher hat jeder Calliope immer „Danke!“ gesendet. Dann die Zeichenfolge</a:t>
            </a:r>
          </a:p>
          <a:p>
            <a:r>
              <a:rPr lang="de-DE" sz="2400" dirty="0" smtClean="0"/>
              <a:t>angezeigt und wieder gesendet. Es entsteht eine </a:t>
            </a:r>
            <a:r>
              <a:rPr lang="de-DE" sz="2400" b="1" dirty="0" smtClean="0"/>
              <a:t>Dauerschleife</a:t>
            </a:r>
            <a:r>
              <a:rPr lang="de-DE" sz="2400" dirty="0" smtClean="0"/>
              <a:t>!</a:t>
            </a:r>
          </a:p>
          <a:p>
            <a:r>
              <a:rPr lang="de-DE" sz="2400" dirty="0" smtClean="0"/>
              <a:t>Dies soll durch eine </a:t>
            </a:r>
            <a:r>
              <a:rPr lang="de-DE" sz="2400" b="1" dirty="0" smtClean="0"/>
              <a:t>Bedingung</a:t>
            </a:r>
            <a:r>
              <a:rPr lang="de-DE" sz="2400" dirty="0" smtClean="0"/>
              <a:t> geändert werden. </a:t>
            </a:r>
            <a:endParaRPr lang="de-DE" sz="2400" dirty="0"/>
          </a:p>
        </p:txBody>
      </p:sp>
      <p:pic>
        <p:nvPicPr>
          <p:cNvPr id="17" name="Grafik 16"/>
          <p:cNvPicPr/>
          <p:nvPr/>
        </p:nvPicPr>
        <p:blipFill>
          <a:blip r:embed="rId2"/>
          <a:stretch>
            <a:fillRect/>
          </a:stretch>
        </p:blipFill>
        <p:spPr>
          <a:xfrm>
            <a:off x="3482485" y="3449100"/>
            <a:ext cx="952500" cy="838200"/>
          </a:xfrm>
          <a:prstGeom prst="rect">
            <a:avLst/>
          </a:prstGeom>
        </p:spPr>
      </p:pic>
      <p:pic>
        <p:nvPicPr>
          <p:cNvPr id="18" name="Grafik 17"/>
          <p:cNvPicPr/>
          <p:nvPr/>
        </p:nvPicPr>
        <p:blipFill>
          <a:blip r:embed="rId2"/>
          <a:stretch>
            <a:fillRect/>
          </a:stretch>
        </p:blipFill>
        <p:spPr>
          <a:xfrm>
            <a:off x="6329251" y="3413853"/>
            <a:ext cx="952500" cy="838200"/>
          </a:xfrm>
          <a:prstGeom prst="rect">
            <a:avLst/>
          </a:prstGeom>
        </p:spPr>
      </p:pic>
      <p:sp>
        <p:nvSpPr>
          <p:cNvPr id="19" name="Rechteck 18"/>
          <p:cNvSpPr/>
          <p:nvPr/>
        </p:nvSpPr>
        <p:spPr>
          <a:xfrm>
            <a:off x="1033966" y="3610164"/>
            <a:ext cx="20185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A</a:t>
            </a:r>
            <a:endParaRPr lang="de-DE" sz="28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7399461" y="3571343"/>
            <a:ext cx="19591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B</a:t>
            </a:r>
            <a:endParaRPr lang="de-DE" sz="28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grpSp>
        <p:nvGrpSpPr>
          <p:cNvPr id="21" name="Gruppieren 20"/>
          <p:cNvGrpSpPr/>
          <p:nvPr/>
        </p:nvGrpSpPr>
        <p:grpSpPr>
          <a:xfrm>
            <a:off x="4156974" y="3411780"/>
            <a:ext cx="1517650" cy="914400"/>
            <a:chOff x="0" y="0"/>
            <a:chExt cx="1517650" cy="914400"/>
          </a:xfrm>
        </p:grpSpPr>
        <p:sp>
          <p:nvSpPr>
            <p:cNvPr id="24" name="Bogen 23"/>
            <p:cNvSpPr/>
            <p:nvPr/>
          </p:nvSpPr>
          <p:spPr>
            <a:xfrm>
              <a:off x="0" y="0"/>
              <a:ext cx="914400" cy="914400"/>
            </a:xfrm>
            <a:prstGeom prst="arc">
              <a:avLst>
                <a:gd name="adj1" fmla="val 18044987"/>
                <a:gd name="adj2" fmla="val 3442845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5" name="Bogen 24"/>
            <p:cNvSpPr/>
            <p:nvPr/>
          </p:nvSpPr>
          <p:spPr>
            <a:xfrm>
              <a:off x="485775" y="47625"/>
              <a:ext cx="765175" cy="807720"/>
            </a:xfrm>
            <a:prstGeom prst="arc">
              <a:avLst>
                <a:gd name="adj1" fmla="val 18962589"/>
                <a:gd name="adj2" fmla="val 2522374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6" name="Bogen 25"/>
            <p:cNvSpPr/>
            <p:nvPr/>
          </p:nvSpPr>
          <p:spPr>
            <a:xfrm>
              <a:off x="752475" y="142875"/>
              <a:ext cx="765175" cy="603885"/>
            </a:xfrm>
            <a:prstGeom prst="arc">
              <a:avLst>
                <a:gd name="adj1" fmla="val 19344239"/>
                <a:gd name="adj2" fmla="val 233133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  <p:sp>
        <p:nvSpPr>
          <p:cNvPr id="28" name="Ovale Legende 27"/>
          <p:cNvSpPr/>
          <p:nvPr/>
        </p:nvSpPr>
        <p:spPr>
          <a:xfrm>
            <a:off x="3164290" y="2771286"/>
            <a:ext cx="1588889" cy="621102"/>
          </a:xfrm>
          <a:prstGeom prst="wedgeEllipseCallout">
            <a:avLst>
              <a:gd name="adj1" fmla="val -1946"/>
              <a:gd name="adj2" fmla="val 6970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b="1" dirty="0" smtClean="0"/>
              <a:t>Super!</a:t>
            </a:r>
            <a:endParaRPr lang="de-DE" sz="2400" b="1" dirty="0"/>
          </a:p>
        </p:txBody>
      </p:sp>
      <p:sp>
        <p:nvSpPr>
          <p:cNvPr id="9" name="Nach oben gekrümmter Pfeil 8"/>
          <p:cNvSpPr/>
          <p:nvPr/>
        </p:nvSpPr>
        <p:spPr>
          <a:xfrm flipH="1">
            <a:off x="4636244" y="4170934"/>
            <a:ext cx="1896074" cy="616168"/>
          </a:xfrm>
          <a:prstGeom prst="curvedUp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9" name="Ovale Legende 28"/>
          <p:cNvSpPr/>
          <p:nvPr/>
        </p:nvSpPr>
        <p:spPr>
          <a:xfrm>
            <a:off x="6493688" y="4242532"/>
            <a:ext cx="2222451" cy="621102"/>
          </a:xfrm>
          <a:prstGeom prst="wedgeEllipseCallout">
            <a:avLst>
              <a:gd name="adj1" fmla="val -1946"/>
              <a:gd name="adj2" fmla="val 6970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b="1" dirty="0" smtClean="0"/>
              <a:t>Danke!</a:t>
            </a:r>
            <a:endParaRPr lang="de-DE" sz="2400" b="1" dirty="0"/>
          </a:p>
        </p:txBody>
      </p:sp>
      <p:sp>
        <p:nvSpPr>
          <p:cNvPr id="30" name="Textfeld 29"/>
          <p:cNvSpPr txBox="1"/>
          <p:nvPr/>
        </p:nvSpPr>
        <p:spPr>
          <a:xfrm>
            <a:off x="695290" y="5278490"/>
            <a:ext cx="98139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Wenn jetzt </a:t>
            </a:r>
            <a:r>
              <a:rPr lang="de-DE" sz="2400" b="1" dirty="0" smtClean="0"/>
              <a:t>B </a:t>
            </a:r>
            <a:r>
              <a:rPr lang="de-DE" sz="2400" dirty="0" smtClean="0"/>
              <a:t>die Zeichenfolge „Danke!“ sendet, dann empfängt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A</a:t>
            </a:r>
            <a:r>
              <a:rPr lang="de-DE" sz="2400" dirty="0" smtClean="0"/>
              <a:t> „</a:t>
            </a:r>
            <a:r>
              <a:rPr lang="de-DE" sz="2400" dirty="0" smtClean="0"/>
              <a:t>Danke!“, zeigt dies an und sendet wieder …. </a:t>
            </a:r>
            <a:endParaRPr lang="de-DE" sz="2400" dirty="0"/>
          </a:p>
        </p:txBody>
      </p:sp>
      <p:sp>
        <p:nvSpPr>
          <p:cNvPr id="22" name="Nach oben gekrümmter Pfeil 21"/>
          <p:cNvSpPr/>
          <p:nvPr/>
        </p:nvSpPr>
        <p:spPr>
          <a:xfrm rot="10800000" flipH="1">
            <a:off x="4726587" y="2679363"/>
            <a:ext cx="1896074" cy="616168"/>
          </a:xfrm>
          <a:prstGeom prst="curvedUp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Ovale Legende 22"/>
          <p:cNvSpPr/>
          <p:nvPr/>
        </p:nvSpPr>
        <p:spPr>
          <a:xfrm>
            <a:off x="2626678" y="4249856"/>
            <a:ext cx="2222451" cy="621102"/>
          </a:xfrm>
          <a:prstGeom prst="wedgeEllipseCallout">
            <a:avLst>
              <a:gd name="adj1" fmla="val -1946"/>
              <a:gd name="adj2" fmla="val 6970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b="1" dirty="0" smtClean="0"/>
              <a:t>Danke!</a:t>
            </a:r>
            <a:endParaRPr lang="de-DE" sz="2400" b="1" dirty="0"/>
          </a:p>
        </p:txBody>
      </p:sp>
      <p:sp>
        <p:nvSpPr>
          <p:cNvPr id="27" name="Ovale Legende 26"/>
          <p:cNvSpPr/>
          <p:nvPr/>
        </p:nvSpPr>
        <p:spPr>
          <a:xfrm>
            <a:off x="6825152" y="2891081"/>
            <a:ext cx="2222451" cy="621102"/>
          </a:xfrm>
          <a:prstGeom prst="wedgeEllipseCallout">
            <a:avLst>
              <a:gd name="adj1" fmla="val -1946"/>
              <a:gd name="adj2" fmla="val 6970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b="1" dirty="0" smtClean="0"/>
              <a:t>Danke!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10376175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896549" y="1407908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feld 1"/>
          <p:cNvSpPr txBox="1"/>
          <p:nvPr/>
        </p:nvSpPr>
        <p:spPr>
          <a:xfrm>
            <a:off x="711259" y="851167"/>
            <a:ext cx="1810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smtClean="0"/>
              <a:t>Bedingung</a:t>
            </a:r>
            <a:endParaRPr lang="de-DE" sz="2400" b="1" dirty="0"/>
          </a:p>
        </p:txBody>
      </p:sp>
      <p:sp>
        <p:nvSpPr>
          <p:cNvPr id="30" name="Textfeld 29"/>
          <p:cNvSpPr txBox="1"/>
          <p:nvPr/>
        </p:nvSpPr>
        <p:spPr>
          <a:xfrm>
            <a:off x="711259" y="1407908"/>
            <a:ext cx="10675609" cy="156966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A und B </a:t>
            </a:r>
            <a:r>
              <a:rPr lang="de-DE" sz="2400" dirty="0" smtClean="0"/>
              <a:t>sollen pr</a:t>
            </a:r>
            <a:r>
              <a:rPr lang="de-DE" sz="2400" dirty="0" smtClean="0"/>
              <a:t>üfen, ob beide „Danke“ erhalten.</a:t>
            </a:r>
          </a:p>
          <a:p>
            <a:r>
              <a:rPr lang="de-DE" sz="2400" dirty="0" smtClean="0"/>
              <a:t>Erhalten beide „Danke“, dann gibt es die Dauerschleife.</a:t>
            </a:r>
          </a:p>
          <a:p>
            <a:r>
              <a:rPr lang="de-DE" sz="2400" dirty="0" smtClean="0"/>
              <a:t>Erhalten Sie </a:t>
            </a:r>
            <a:r>
              <a:rPr lang="de-DE" sz="2400" b="1" dirty="0" smtClean="0"/>
              <a:t>nicht</a:t>
            </a:r>
            <a:r>
              <a:rPr lang="de-DE" sz="2400" dirty="0" smtClean="0"/>
              <a:t> „Danke“, dann wird nur einmal „Danke!“  a</a:t>
            </a:r>
            <a:r>
              <a:rPr lang="de-DE" sz="2400" dirty="0" smtClean="0"/>
              <a:t>ngezeigt.</a:t>
            </a:r>
          </a:p>
          <a:p>
            <a:endParaRPr lang="de-DE" sz="24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176" y="3503049"/>
            <a:ext cx="6871606" cy="1421173"/>
          </a:xfrm>
          <a:prstGeom prst="rect">
            <a:avLst/>
          </a:prstGeom>
        </p:spPr>
      </p:pic>
      <p:sp>
        <p:nvSpPr>
          <p:cNvPr id="7" name="Pfeil nach unten 6"/>
          <p:cNvSpPr/>
          <p:nvPr/>
        </p:nvSpPr>
        <p:spPr>
          <a:xfrm rot="1803659">
            <a:off x="6538823" y="2908722"/>
            <a:ext cx="672861" cy="749043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673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„Funk“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591595" y="102444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dirty="0"/>
              <a:t>Der Calliope mini kann sich mit anderen Calliope „unterhalten</a:t>
            </a:r>
            <a:r>
              <a:rPr lang="de-DE" sz="2400" dirty="0" smtClean="0"/>
              <a:t>“.</a:t>
            </a:r>
          </a:p>
          <a:p>
            <a:endParaRPr lang="de-DE" sz="2400" dirty="0"/>
          </a:p>
          <a:p>
            <a:endParaRPr lang="de-DE" sz="2400" dirty="0" smtClean="0"/>
          </a:p>
          <a:p>
            <a:endParaRPr lang="de-DE" sz="2400" dirty="0"/>
          </a:p>
          <a:p>
            <a:endParaRPr lang="de-DE" sz="2400" dirty="0"/>
          </a:p>
          <a:p>
            <a:r>
              <a:rPr lang="de-DE" sz="2400" b="1" dirty="0"/>
              <a:t>Funk </a:t>
            </a:r>
            <a:br>
              <a:rPr lang="de-DE" sz="2400" b="1" dirty="0"/>
            </a:br>
            <a:r>
              <a:rPr lang="de-DE" sz="2400" dirty="0" err="1"/>
              <a:t>Funk</a:t>
            </a:r>
            <a:r>
              <a:rPr lang="de-DE" sz="2400" dirty="0"/>
              <a:t> bedeutet, dass Signale oder Nachrichten </a:t>
            </a:r>
            <a:r>
              <a:rPr lang="de-DE" sz="2400" b="1" dirty="0"/>
              <a:t>ohne Kabel </a:t>
            </a:r>
            <a:r>
              <a:rPr lang="de-DE" sz="2400" dirty="0"/>
              <a:t>übertragen werden können. Die Signale werden also nicht über ein Kabel, sondern </a:t>
            </a:r>
            <a:r>
              <a:rPr lang="de-DE" sz="2400" b="1" dirty="0"/>
              <a:t>unsichtbar über Funkwellen </a:t>
            </a:r>
            <a:r>
              <a:rPr lang="de-DE" sz="2400" dirty="0"/>
              <a:t>verschickt. </a:t>
            </a:r>
          </a:p>
          <a:p>
            <a:r>
              <a:rPr lang="de-DE" sz="2400" dirty="0"/>
              <a:t>Funk wird an vielen verschiedenen Stellen genutzt, zum Beispiel beim Fernsehen, beim Radio, Handys oder Smartphones. </a:t>
            </a:r>
            <a:r>
              <a:rPr lang="de-DE" sz="2400" dirty="0" smtClean="0"/>
              <a:t>(vgl</a:t>
            </a:r>
            <a:r>
              <a:rPr lang="de-DE" sz="2400" dirty="0"/>
              <a:t>. mit Bluetooth)</a:t>
            </a:r>
          </a:p>
          <a:p>
            <a:pPr marL="0" indent="0">
              <a:buNone/>
            </a:pPr>
            <a:endParaRPr lang="de-DE" sz="2400" dirty="0"/>
          </a:p>
          <a:p>
            <a:endParaRPr lang="de-DE" sz="24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801" y="1584417"/>
            <a:ext cx="5575961" cy="19940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10" name="Gruppieren 9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„Funk“ </a:t>
            </a:r>
            <a:endParaRPr lang="de-DE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>
          <a:xfrm>
            <a:off x="706768" y="1246828"/>
            <a:ext cx="10964489" cy="3424107"/>
          </a:xfrm>
        </p:spPr>
        <p:txBody>
          <a:bodyPr>
            <a:normAutofit/>
          </a:bodyPr>
          <a:lstStyle/>
          <a:p>
            <a:r>
              <a:rPr lang="de-DE" sz="2400" dirty="0"/>
              <a:t>Damit euer Calliope mini mit einem anderen Calliope Daten austauschen kann, müsst ihr die gleiche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„</a:t>
            </a:r>
            <a:r>
              <a:rPr lang="de-DE" sz="2400" b="1" dirty="0"/>
              <a:t>Datenautobahn“ = gleicher Kanal</a:t>
            </a:r>
            <a:r>
              <a:rPr lang="de-DE" sz="2400" dirty="0"/>
              <a:t> benutzen</a:t>
            </a:r>
            <a:r>
              <a:rPr lang="de-DE" sz="2400" dirty="0" smtClean="0"/>
              <a:t>.</a:t>
            </a:r>
          </a:p>
          <a:p>
            <a:r>
              <a:rPr lang="de-DE" sz="2400" b="1" dirty="0"/>
              <a:t>WICHTIG!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>
                <a:solidFill>
                  <a:srgbClr val="0000FF"/>
                </a:solidFill>
              </a:rPr>
              <a:t>Alle beteiligten Calliope sollten sich in der </a:t>
            </a:r>
            <a:r>
              <a:rPr lang="de-DE" sz="2400" b="1" dirty="0">
                <a:solidFill>
                  <a:srgbClr val="0000FF"/>
                </a:solidFill>
              </a:rPr>
              <a:t>gleichen Gruppe</a:t>
            </a:r>
            <a:r>
              <a:rPr lang="de-DE" sz="2400" dirty="0">
                <a:solidFill>
                  <a:srgbClr val="0000FF"/>
                </a:solidFill>
              </a:rPr>
              <a:t> befinden.  </a:t>
            </a:r>
          </a:p>
          <a:p>
            <a:r>
              <a:rPr lang="de-DE" sz="2400" dirty="0"/>
              <a:t>Für die Gruppen ist eine </a:t>
            </a:r>
            <a:r>
              <a:rPr lang="de-DE" sz="2400" b="1" dirty="0"/>
              <a:t>Zahl zwischen 0 und 255</a:t>
            </a:r>
            <a:r>
              <a:rPr lang="de-DE" sz="2400" dirty="0"/>
              <a:t> möglich.</a:t>
            </a:r>
          </a:p>
          <a:p>
            <a:endParaRPr lang="de-DE" sz="2400" dirty="0"/>
          </a:p>
          <a:p>
            <a:endParaRPr lang="de-DE" sz="2400" dirty="0"/>
          </a:p>
        </p:txBody>
      </p:sp>
      <p:pic>
        <p:nvPicPr>
          <p:cNvPr id="21" name="Grafik 20"/>
          <p:cNvPicPr/>
          <p:nvPr/>
        </p:nvPicPr>
        <p:blipFill>
          <a:blip r:embed="rId2"/>
          <a:stretch>
            <a:fillRect/>
          </a:stretch>
        </p:blipFill>
        <p:spPr>
          <a:xfrm>
            <a:off x="1276111" y="4843641"/>
            <a:ext cx="952500" cy="838200"/>
          </a:xfrm>
          <a:prstGeom prst="rect">
            <a:avLst/>
          </a:prstGeom>
        </p:spPr>
      </p:pic>
      <p:pic>
        <p:nvPicPr>
          <p:cNvPr id="22" name="Grafik 21"/>
          <p:cNvPicPr/>
          <p:nvPr/>
        </p:nvPicPr>
        <p:blipFill>
          <a:blip r:embed="rId2"/>
          <a:stretch>
            <a:fillRect/>
          </a:stretch>
        </p:blipFill>
        <p:spPr>
          <a:xfrm>
            <a:off x="3179674" y="4835642"/>
            <a:ext cx="952500" cy="838200"/>
          </a:xfrm>
          <a:prstGeom prst="rect">
            <a:avLst/>
          </a:prstGeom>
        </p:spPr>
      </p:pic>
      <p:sp>
        <p:nvSpPr>
          <p:cNvPr id="5" name="Nach unten gekrümmter Pfeil 4"/>
          <p:cNvSpPr/>
          <p:nvPr/>
        </p:nvSpPr>
        <p:spPr>
          <a:xfrm>
            <a:off x="2031884" y="4654937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Nach unten gekrümmter Pfeil 22"/>
          <p:cNvSpPr/>
          <p:nvPr/>
        </p:nvSpPr>
        <p:spPr>
          <a:xfrm flipH="1" flipV="1">
            <a:off x="1996777" y="5353094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" name="Eine Ecke des Rechtecks schneiden 5"/>
          <p:cNvSpPr/>
          <p:nvPr/>
        </p:nvSpPr>
        <p:spPr>
          <a:xfrm>
            <a:off x="941068" y="5723128"/>
            <a:ext cx="1397479" cy="460167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1</a:t>
            </a:r>
            <a:endParaRPr lang="de-DE" b="1" dirty="0"/>
          </a:p>
        </p:txBody>
      </p:sp>
      <p:sp>
        <p:nvSpPr>
          <p:cNvPr id="24" name="Eine Ecke des Rechtecks schneiden 23"/>
          <p:cNvSpPr/>
          <p:nvPr/>
        </p:nvSpPr>
        <p:spPr>
          <a:xfrm>
            <a:off x="3212203" y="5723128"/>
            <a:ext cx="1397479" cy="460167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1</a:t>
            </a:r>
            <a:endParaRPr lang="de-DE" b="1" dirty="0"/>
          </a:p>
        </p:txBody>
      </p:sp>
      <p:sp>
        <p:nvSpPr>
          <p:cNvPr id="8" name="Ovale Legende 7"/>
          <p:cNvSpPr/>
          <p:nvPr/>
        </p:nvSpPr>
        <p:spPr>
          <a:xfrm>
            <a:off x="3003041" y="4099119"/>
            <a:ext cx="1305765" cy="621102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Hallo!</a:t>
            </a:r>
            <a:endParaRPr lang="de-DE" dirty="0"/>
          </a:p>
        </p:txBody>
      </p:sp>
      <p:sp>
        <p:nvSpPr>
          <p:cNvPr id="25" name="Ovale Legende 24"/>
          <p:cNvSpPr/>
          <p:nvPr/>
        </p:nvSpPr>
        <p:spPr>
          <a:xfrm>
            <a:off x="914400" y="4114729"/>
            <a:ext cx="1305765" cy="621102"/>
          </a:xfrm>
          <a:prstGeom prst="wedgeEllipseCallout">
            <a:avLst>
              <a:gd name="adj1" fmla="val 16824"/>
              <a:gd name="adj2" fmla="val 6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Hallo!</a:t>
            </a:r>
            <a:endParaRPr lang="de-DE" dirty="0"/>
          </a:p>
        </p:txBody>
      </p:sp>
      <p:pic>
        <p:nvPicPr>
          <p:cNvPr id="26" name="Picture 2" descr="Bildergebnis für haken grü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640" y="5247953"/>
            <a:ext cx="1092408" cy="109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Gerader Verbinder 27"/>
          <p:cNvCxnSpPr/>
          <p:nvPr/>
        </p:nvCxnSpPr>
        <p:spPr>
          <a:xfrm>
            <a:off x="5878461" y="3940065"/>
            <a:ext cx="0" cy="243264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0" name="Grafik 29"/>
          <p:cNvPicPr/>
          <p:nvPr/>
        </p:nvPicPr>
        <p:blipFill>
          <a:blip r:embed="rId2"/>
          <a:stretch>
            <a:fillRect/>
          </a:stretch>
        </p:blipFill>
        <p:spPr>
          <a:xfrm>
            <a:off x="7241083" y="4684587"/>
            <a:ext cx="952500" cy="838200"/>
          </a:xfrm>
          <a:prstGeom prst="rect">
            <a:avLst/>
          </a:prstGeom>
        </p:spPr>
      </p:pic>
      <p:pic>
        <p:nvPicPr>
          <p:cNvPr id="31" name="Grafik 30"/>
          <p:cNvPicPr/>
          <p:nvPr/>
        </p:nvPicPr>
        <p:blipFill>
          <a:blip r:embed="rId2"/>
          <a:stretch>
            <a:fillRect/>
          </a:stretch>
        </p:blipFill>
        <p:spPr>
          <a:xfrm>
            <a:off x="9144646" y="4676588"/>
            <a:ext cx="952500" cy="838200"/>
          </a:xfrm>
          <a:prstGeom prst="rect">
            <a:avLst/>
          </a:prstGeom>
        </p:spPr>
      </p:pic>
      <p:sp>
        <p:nvSpPr>
          <p:cNvPr id="32" name="Nach unten gekrümmter Pfeil 31"/>
          <p:cNvSpPr/>
          <p:nvPr/>
        </p:nvSpPr>
        <p:spPr>
          <a:xfrm>
            <a:off x="7996856" y="4495883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3" name="Nach unten gekrümmter Pfeil 32"/>
          <p:cNvSpPr/>
          <p:nvPr/>
        </p:nvSpPr>
        <p:spPr>
          <a:xfrm flipH="1" flipV="1">
            <a:off x="7961749" y="5194040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4" name="Eine Ecke des Rechtecks schneiden 33"/>
          <p:cNvSpPr/>
          <p:nvPr/>
        </p:nvSpPr>
        <p:spPr>
          <a:xfrm>
            <a:off x="6869274" y="5714347"/>
            <a:ext cx="1397479" cy="460167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1</a:t>
            </a:r>
            <a:endParaRPr lang="de-DE" b="1" dirty="0"/>
          </a:p>
        </p:txBody>
      </p:sp>
      <p:sp>
        <p:nvSpPr>
          <p:cNvPr id="35" name="Eine Ecke des Rechtecks schneiden 34"/>
          <p:cNvSpPr/>
          <p:nvPr/>
        </p:nvSpPr>
        <p:spPr>
          <a:xfrm>
            <a:off x="9205046" y="5695493"/>
            <a:ext cx="1397479" cy="460167"/>
          </a:xfrm>
          <a:prstGeom prst="snip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3</a:t>
            </a:r>
            <a:endParaRPr lang="de-DE" b="1" dirty="0"/>
          </a:p>
        </p:txBody>
      </p:sp>
      <p:sp>
        <p:nvSpPr>
          <p:cNvPr id="36" name="Ovale Legende 35"/>
          <p:cNvSpPr/>
          <p:nvPr/>
        </p:nvSpPr>
        <p:spPr>
          <a:xfrm>
            <a:off x="8968013" y="3940065"/>
            <a:ext cx="1305765" cy="621102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????</a:t>
            </a:r>
            <a:endParaRPr lang="de-DE" dirty="0"/>
          </a:p>
        </p:txBody>
      </p:sp>
      <p:sp>
        <p:nvSpPr>
          <p:cNvPr id="37" name="Ovale Legende 36"/>
          <p:cNvSpPr/>
          <p:nvPr/>
        </p:nvSpPr>
        <p:spPr>
          <a:xfrm>
            <a:off x="6879372" y="3955675"/>
            <a:ext cx="1305765" cy="621102"/>
          </a:xfrm>
          <a:prstGeom prst="wedgeEllipseCallout">
            <a:avLst>
              <a:gd name="adj1" fmla="val 16824"/>
              <a:gd name="adj2" fmla="val 6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Hallo!</a:t>
            </a:r>
            <a:endParaRPr lang="de-DE" dirty="0"/>
          </a:p>
        </p:txBody>
      </p:sp>
      <p:cxnSp>
        <p:nvCxnSpPr>
          <p:cNvPr id="39" name="Gerader Verbinder 38"/>
          <p:cNvCxnSpPr>
            <a:stCxn id="36" idx="3"/>
            <a:endCxn id="34" idx="0"/>
          </p:cNvCxnSpPr>
          <p:nvPr/>
        </p:nvCxnSpPr>
        <p:spPr>
          <a:xfrm flipH="1">
            <a:off x="8266753" y="4470209"/>
            <a:ext cx="892485" cy="147422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Gerader Verbinder 39"/>
          <p:cNvCxnSpPr/>
          <p:nvPr/>
        </p:nvCxnSpPr>
        <p:spPr>
          <a:xfrm>
            <a:off x="8266753" y="4477947"/>
            <a:ext cx="882387" cy="128266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Gleich 45"/>
          <p:cNvSpPr/>
          <p:nvPr/>
        </p:nvSpPr>
        <p:spPr>
          <a:xfrm>
            <a:off x="2612761" y="5893191"/>
            <a:ext cx="371984" cy="31612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7" name="Ungleich 46"/>
          <p:cNvSpPr/>
          <p:nvPr/>
        </p:nvSpPr>
        <p:spPr>
          <a:xfrm>
            <a:off x="8513925" y="5745634"/>
            <a:ext cx="470994" cy="415154"/>
          </a:xfrm>
          <a:prstGeom prst="mathNotEqual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875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Abgerundetes Rechteck 21"/>
          <p:cNvSpPr/>
          <p:nvPr/>
        </p:nvSpPr>
        <p:spPr>
          <a:xfrm>
            <a:off x="1044664" y="3984337"/>
            <a:ext cx="9615049" cy="191493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534883" y="1433045"/>
            <a:ext cx="10834732" cy="2205702"/>
          </a:xfrm>
        </p:spPr>
        <p:txBody>
          <a:bodyPr>
            <a:normAutofit/>
          </a:bodyPr>
          <a:lstStyle/>
          <a:p>
            <a:pPr lvl="0"/>
            <a:r>
              <a:rPr lang="de-DE" sz="2400" dirty="0"/>
              <a:t>Finde zunächst einen Partner, der mit dir Daten austauschen möchte</a:t>
            </a:r>
            <a:br>
              <a:rPr lang="de-DE" sz="2400" dirty="0"/>
            </a:br>
            <a:endParaRPr lang="de-DE" sz="2400" dirty="0"/>
          </a:p>
          <a:p>
            <a:pPr lvl="0"/>
            <a:r>
              <a:rPr lang="de-DE" sz="2400" dirty="0"/>
              <a:t>Einigt euch auf eine </a:t>
            </a:r>
            <a:r>
              <a:rPr lang="de-DE" sz="2400" b="1" dirty="0"/>
              <a:t>gemeinsame Gruppe</a:t>
            </a:r>
            <a:r>
              <a:rPr lang="de-DE" sz="2400" dirty="0"/>
              <a:t>. </a:t>
            </a:r>
            <a:br>
              <a:rPr lang="de-DE" sz="2400" dirty="0"/>
            </a:br>
            <a:r>
              <a:rPr lang="de-DE" sz="2400" b="1" dirty="0"/>
              <a:t>ACHTUNG:</a:t>
            </a:r>
            <a:r>
              <a:rPr lang="de-DE" sz="2400" dirty="0"/>
              <a:t> Erweiterter Block </a:t>
            </a:r>
            <a:r>
              <a:rPr lang="de-DE" sz="2400" b="1" dirty="0"/>
              <a:t>„… Mehr“!</a:t>
            </a:r>
            <a:br>
              <a:rPr lang="de-DE" sz="2400" b="1" dirty="0"/>
            </a:b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pic>
        <p:nvPicPr>
          <p:cNvPr id="11" name="Grafik 10"/>
          <p:cNvPicPr/>
          <p:nvPr/>
        </p:nvPicPr>
        <p:blipFill>
          <a:blip r:embed="rId2"/>
          <a:stretch>
            <a:fillRect/>
          </a:stretch>
        </p:blipFill>
        <p:spPr>
          <a:xfrm>
            <a:off x="3904479" y="4445060"/>
            <a:ext cx="952500" cy="838200"/>
          </a:xfrm>
          <a:prstGeom prst="rect">
            <a:avLst/>
          </a:prstGeom>
        </p:spPr>
      </p:pic>
      <p:pic>
        <p:nvPicPr>
          <p:cNvPr id="12" name="Grafik 11"/>
          <p:cNvPicPr/>
          <p:nvPr/>
        </p:nvPicPr>
        <p:blipFill>
          <a:blip r:embed="rId2"/>
          <a:stretch>
            <a:fillRect/>
          </a:stretch>
        </p:blipFill>
        <p:spPr>
          <a:xfrm>
            <a:off x="5808042" y="4437061"/>
            <a:ext cx="952500" cy="838200"/>
          </a:xfrm>
          <a:prstGeom prst="rect">
            <a:avLst/>
          </a:prstGeom>
        </p:spPr>
      </p:pic>
      <p:sp>
        <p:nvSpPr>
          <p:cNvPr id="13" name="Nach unten gekrümmter Pfeil 12"/>
          <p:cNvSpPr/>
          <p:nvPr/>
        </p:nvSpPr>
        <p:spPr>
          <a:xfrm>
            <a:off x="4660252" y="4256356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4" name="Nach unten gekrümmter Pfeil 13"/>
          <p:cNvSpPr/>
          <p:nvPr/>
        </p:nvSpPr>
        <p:spPr>
          <a:xfrm flipH="1" flipV="1">
            <a:off x="4625145" y="4954513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5" name="Eine Ecke des Rechtecks schneiden 14"/>
          <p:cNvSpPr/>
          <p:nvPr/>
        </p:nvSpPr>
        <p:spPr>
          <a:xfrm>
            <a:off x="1535159" y="4616825"/>
            <a:ext cx="1397479" cy="460167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1</a:t>
            </a:r>
            <a:endParaRPr lang="de-DE" b="1" dirty="0"/>
          </a:p>
        </p:txBody>
      </p:sp>
      <p:sp>
        <p:nvSpPr>
          <p:cNvPr id="16" name="Eine Ecke des Rechtecks schneiden 15"/>
          <p:cNvSpPr/>
          <p:nvPr/>
        </p:nvSpPr>
        <p:spPr>
          <a:xfrm>
            <a:off x="7688212" y="4616113"/>
            <a:ext cx="1397479" cy="460167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1</a:t>
            </a:r>
            <a:endParaRPr lang="de-DE" b="1" dirty="0"/>
          </a:p>
        </p:txBody>
      </p:sp>
      <p:pic>
        <p:nvPicPr>
          <p:cNvPr id="19" name="Picture 2" descr="Bildergebnis für haken grü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0767" y="4190852"/>
            <a:ext cx="1092408" cy="109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Gleich 19"/>
          <p:cNvSpPr/>
          <p:nvPr/>
        </p:nvSpPr>
        <p:spPr>
          <a:xfrm>
            <a:off x="5241129" y="5494610"/>
            <a:ext cx="371984" cy="31612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21" name="Picture 2" descr="Bildergebnis für haken grü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829" y="4162432"/>
            <a:ext cx="1092408" cy="109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4185" y="2069303"/>
            <a:ext cx="3709238" cy="120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39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20" name="Gruppieren 1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24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936082" y="1102233"/>
            <a:ext cx="10363826" cy="3424107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de-DE" sz="2400" b="1" dirty="0"/>
              <a:t>Erstelle ein Programm mit folgenden Aktionen:</a:t>
            </a:r>
          </a:p>
          <a:p>
            <a:pPr lvl="0"/>
            <a:r>
              <a:rPr lang="de-DE" sz="2400" dirty="0"/>
              <a:t>Taste A drücken</a:t>
            </a:r>
          </a:p>
          <a:p>
            <a:pPr lvl="0"/>
            <a:r>
              <a:rPr lang="de-DE" sz="2400" dirty="0"/>
              <a:t>Spiele eine Note</a:t>
            </a:r>
          </a:p>
          <a:p>
            <a:pPr lvl="0"/>
            <a:r>
              <a:rPr lang="de-DE" sz="2400" dirty="0"/>
              <a:t>Zeige LED-Symbol</a:t>
            </a:r>
          </a:p>
          <a:p>
            <a:pPr lvl="0"/>
            <a:r>
              <a:rPr lang="de-DE" sz="2400" dirty="0"/>
              <a:t>pausiere </a:t>
            </a:r>
          </a:p>
          <a:p>
            <a:pPr lvl="0"/>
            <a:r>
              <a:rPr lang="de-DE" sz="2400" dirty="0"/>
              <a:t>lösche den Bildschirminhalt </a:t>
            </a:r>
          </a:p>
        </p:txBody>
      </p:sp>
      <p:sp>
        <p:nvSpPr>
          <p:cNvPr id="6" name="Rechteck 5"/>
          <p:cNvSpPr/>
          <p:nvPr/>
        </p:nvSpPr>
        <p:spPr>
          <a:xfrm>
            <a:off x="994269" y="4541118"/>
            <a:ext cx="9219413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de-DE" sz="2400" b="1" dirty="0"/>
              <a:t>Das Löschen des Bildschirminhalts ist wichtig, </a:t>
            </a:r>
            <a:endParaRPr lang="de-DE" sz="2400" b="1" dirty="0" smtClean="0"/>
          </a:p>
          <a:p>
            <a:pPr algn="ctr"/>
            <a:r>
              <a:rPr lang="de-DE" sz="2400" b="1" dirty="0" smtClean="0"/>
              <a:t>da </a:t>
            </a:r>
            <a:r>
              <a:rPr lang="de-DE" sz="2400" b="1" dirty="0"/>
              <a:t>wir ja „Platz“ für die Rückmeldung benötigen.</a:t>
            </a:r>
          </a:p>
        </p:txBody>
      </p:sp>
    </p:spTree>
    <p:extLst>
      <p:ext uri="{BB962C8B-B14F-4D97-AF65-F5344CB8AC3E}">
        <p14:creationId xmlns:p14="http://schemas.microsoft.com/office/powerpoint/2010/main" val="3169363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1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1. Gemeinsame Gruppe</a:t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072" y="1986784"/>
            <a:ext cx="2238687" cy="885949"/>
          </a:xfrm>
          <a:prstGeom prst="rect">
            <a:avLst/>
          </a:prstGeom>
        </p:spPr>
      </p:pic>
      <p:sp>
        <p:nvSpPr>
          <p:cNvPr id="8" name="Abgerundetes Rechteck 7"/>
          <p:cNvSpPr/>
          <p:nvPr/>
        </p:nvSpPr>
        <p:spPr>
          <a:xfrm>
            <a:off x="523387" y="3091992"/>
            <a:ext cx="10654405" cy="321454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/>
          <p:cNvPicPr/>
          <p:nvPr/>
        </p:nvPicPr>
        <p:blipFill>
          <a:blip r:embed="rId3"/>
          <a:stretch>
            <a:fillRect/>
          </a:stretch>
        </p:blipFill>
        <p:spPr>
          <a:xfrm>
            <a:off x="2615692" y="3496673"/>
            <a:ext cx="952500" cy="838200"/>
          </a:xfrm>
          <a:prstGeom prst="rect">
            <a:avLst/>
          </a:prstGeom>
        </p:spPr>
      </p:pic>
      <p:pic>
        <p:nvPicPr>
          <p:cNvPr id="16" name="Grafik 15"/>
          <p:cNvPicPr/>
          <p:nvPr/>
        </p:nvPicPr>
        <p:blipFill>
          <a:blip r:embed="rId3"/>
          <a:stretch>
            <a:fillRect/>
          </a:stretch>
        </p:blipFill>
        <p:spPr>
          <a:xfrm>
            <a:off x="7077938" y="3437103"/>
            <a:ext cx="952500" cy="838200"/>
          </a:xfrm>
          <a:prstGeom prst="rect">
            <a:avLst/>
          </a:prstGeom>
        </p:spPr>
      </p:pic>
      <p:sp>
        <p:nvSpPr>
          <p:cNvPr id="20" name="Eine Ecke des Rechtecks schneiden 19"/>
          <p:cNvSpPr/>
          <p:nvPr/>
        </p:nvSpPr>
        <p:spPr>
          <a:xfrm>
            <a:off x="3945512" y="5162184"/>
            <a:ext cx="2905805" cy="753081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Gemeinsame Gruppe, z. B. </a:t>
            </a:r>
            <a:r>
              <a:rPr lang="de-DE" b="1" dirty="0" smtClean="0">
                <a:solidFill>
                  <a:srgbClr val="FF0000"/>
                </a:solidFill>
              </a:rPr>
              <a:t>„1“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59797" y="3594593"/>
            <a:ext cx="20185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A</a:t>
            </a:r>
            <a:endParaRPr lang="de-DE" sz="28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8249208" y="3654163"/>
            <a:ext cx="19591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B</a:t>
            </a:r>
            <a:endParaRPr lang="de-DE" sz="28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>
            <a:off x="3657600" y="4177383"/>
            <a:ext cx="1493533" cy="8979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Gerade Verbindung mit Pfeil 25"/>
          <p:cNvCxnSpPr/>
          <p:nvPr/>
        </p:nvCxnSpPr>
        <p:spPr>
          <a:xfrm flipH="1">
            <a:off x="5850590" y="4117813"/>
            <a:ext cx="1288640" cy="96448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8" name="Ellipse 27"/>
          <p:cNvSpPr/>
          <p:nvPr/>
        </p:nvSpPr>
        <p:spPr>
          <a:xfrm>
            <a:off x="5703216" y="2224726"/>
            <a:ext cx="814543" cy="546754"/>
          </a:xfrm>
          <a:prstGeom prst="ellipse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9033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pic>
        <p:nvPicPr>
          <p:cNvPr id="10" name="Grafik 9"/>
          <p:cNvPicPr/>
          <p:nvPr/>
        </p:nvPicPr>
        <p:blipFill>
          <a:blip r:embed="rId2"/>
          <a:stretch>
            <a:fillRect/>
          </a:stretch>
        </p:blipFill>
        <p:spPr>
          <a:xfrm>
            <a:off x="4051829" y="4892506"/>
            <a:ext cx="952500" cy="838200"/>
          </a:xfrm>
          <a:prstGeom prst="rect">
            <a:avLst/>
          </a:prstGeom>
        </p:spPr>
      </p:pic>
      <p:pic>
        <p:nvPicPr>
          <p:cNvPr id="16" name="Grafik 15"/>
          <p:cNvPicPr/>
          <p:nvPr/>
        </p:nvPicPr>
        <p:blipFill>
          <a:blip r:embed="rId2"/>
          <a:stretch>
            <a:fillRect/>
          </a:stretch>
        </p:blipFill>
        <p:spPr>
          <a:xfrm>
            <a:off x="6898595" y="4857259"/>
            <a:ext cx="952500" cy="8382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1603310" y="5053570"/>
            <a:ext cx="20185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A</a:t>
            </a:r>
            <a:endParaRPr lang="de-DE" sz="28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7968805" y="5014749"/>
            <a:ext cx="19591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B</a:t>
            </a:r>
            <a:endParaRPr lang="de-DE" sz="28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grpSp>
        <p:nvGrpSpPr>
          <p:cNvPr id="17" name="Gruppieren 16"/>
          <p:cNvGrpSpPr/>
          <p:nvPr/>
        </p:nvGrpSpPr>
        <p:grpSpPr>
          <a:xfrm>
            <a:off x="4726318" y="4855186"/>
            <a:ext cx="1517650" cy="914400"/>
            <a:chOff x="0" y="0"/>
            <a:chExt cx="1517650" cy="914400"/>
          </a:xfrm>
        </p:grpSpPr>
        <p:sp>
          <p:nvSpPr>
            <p:cNvPr id="18" name="Bogen 17"/>
            <p:cNvSpPr/>
            <p:nvPr/>
          </p:nvSpPr>
          <p:spPr>
            <a:xfrm>
              <a:off x="0" y="0"/>
              <a:ext cx="914400" cy="914400"/>
            </a:xfrm>
            <a:prstGeom prst="arc">
              <a:avLst>
                <a:gd name="adj1" fmla="val 18044987"/>
                <a:gd name="adj2" fmla="val 3442845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9" name="Bogen 18"/>
            <p:cNvSpPr/>
            <p:nvPr/>
          </p:nvSpPr>
          <p:spPr>
            <a:xfrm>
              <a:off x="485775" y="47625"/>
              <a:ext cx="765175" cy="807720"/>
            </a:xfrm>
            <a:prstGeom prst="arc">
              <a:avLst>
                <a:gd name="adj1" fmla="val 18962589"/>
                <a:gd name="adj2" fmla="val 2522374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1" name="Bogen 20"/>
            <p:cNvSpPr/>
            <p:nvPr/>
          </p:nvSpPr>
          <p:spPr>
            <a:xfrm>
              <a:off x="752475" y="142875"/>
              <a:ext cx="765175" cy="603885"/>
            </a:xfrm>
            <a:prstGeom prst="arc">
              <a:avLst>
                <a:gd name="adj1" fmla="val 19344239"/>
                <a:gd name="adj2" fmla="val 233133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  <p:sp>
        <p:nvSpPr>
          <p:cNvPr id="22" name="Ovale Legende 21"/>
          <p:cNvSpPr/>
          <p:nvPr/>
        </p:nvSpPr>
        <p:spPr>
          <a:xfrm>
            <a:off x="4051829" y="4137884"/>
            <a:ext cx="1588889" cy="621102"/>
          </a:xfrm>
          <a:prstGeom prst="wedgeEllipseCallout">
            <a:avLst>
              <a:gd name="adj1" fmla="val -1946"/>
              <a:gd name="adj2" fmla="val 6970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b="1" dirty="0" smtClean="0"/>
              <a:t>Super</a:t>
            </a:r>
            <a:endParaRPr lang="de-DE" sz="2400" b="1" dirty="0"/>
          </a:p>
        </p:txBody>
      </p:sp>
      <p:sp>
        <p:nvSpPr>
          <p:cNvPr id="5" name="Rechteck 4"/>
          <p:cNvSpPr/>
          <p:nvPr/>
        </p:nvSpPr>
        <p:spPr>
          <a:xfrm>
            <a:off x="1008595" y="1162173"/>
            <a:ext cx="23118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 smtClean="0">
                <a:sym typeface="Wingdings" panose="05000000000000000000" pitchFamily="2" charset="2"/>
              </a:rPr>
              <a:t>2. Text senden</a:t>
            </a:r>
            <a:endParaRPr lang="de-DE" sz="2400" dirty="0"/>
          </a:p>
        </p:txBody>
      </p:sp>
      <p:grpSp>
        <p:nvGrpSpPr>
          <p:cNvPr id="27" name="Gruppieren 26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28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882" y="2013425"/>
            <a:ext cx="5022363" cy="121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44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896549" y="1407908"/>
            <a:ext cx="10363826" cy="4118550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de-DE" sz="2400" dirty="0" smtClean="0"/>
              <a:t>Da die empfangenen Daten verschieden (variabel) sein können, muss hier wieder eine </a:t>
            </a:r>
            <a:r>
              <a:rPr lang="de-DE" sz="2400" b="1" dirty="0" smtClean="0"/>
              <a:t>Variable</a:t>
            </a:r>
            <a:r>
              <a:rPr lang="de-DE" sz="2400" dirty="0" smtClean="0"/>
              <a:t> verwendet werden.</a:t>
            </a:r>
            <a:br>
              <a:rPr lang="de-DE" sz="2400" dirty="0" smtClean="0"/>
            </a:br>
            <a:endParaRPr lang="de-DE" sz="2400" dirty="0" smtClean="0"/>
          </a:p>
          <a:p>
            <a:pPr lvl="0"/>
            <a:r>
              <a:rPr lang="de-DE" sz="2600" b="1" dirty="0"/>
              <a:t>***   </a:t>
            </a:r>
            <a:r>
              <a:rPr lang="de-DE" sz="2600" b="1" dirty="0" err="1"/>
              <a:t>receivedString</a:t>
            </a:r>
            <a:r>
              <a:rPr lang="de-DE" sz="2600" dirty="0"/>
              <a:t> (engl.) bedeutet: </a:t>
            </a:r>
            <a:r>
              <a:rPr lang="de-DE" sz="2600" b="1" dirty="0"/>
              <a:t> empfangene Zeichenfolge    ***</a:t>
            </a:r>
            <a:br>
              <a:rPr lang="de-DE" sz="2600" b="1" dirty="0"/>
            </a:br>
            <a:endParaRPr lang="de-DE" sz="2600" dirty="0"/>
          </a:p>
          <a:p>
            <a:pPr lvl="0"/>
            <a:r>
              <a:rPr lang="de-DE" sz="2600" dirty="0"/>
              <a:t>Achte darauf, dass im Programmierblock „</a:t>
            </a:r>
            <a:r>
              <a:rPr lang="de-DE" sz="2600" b="1" dirty="0"/>
              <a:t>zeige Zeichenfolge</a:t>
            </a:r>
            <a:r>
              <a:rPr lang="de-DE" sz="2600" dirty="0"/>
              <a:t>“ der Block „</a:t>
            </a:r>
            <a:r>
              <a:rPr lang="de-DE" sz="2600" dirty="0" err="1"/>
              <a:t>Hello</a:t>
            </a:r>
            <a:r>
              <a:rPr lang="de-DE" sz="2600" dirty="0"/>
              <a:t>“ mit dem Block </a:t>
            </a:r>
            <a:r>
              <a:rPr lang="de-DE" sz="2600" b="1" dirty="0"/>
              <a:t> “</a:t>
            </a:r>
            <a:r>
              <a:rPr lang="de-DE" sz="2600" b="1" dirty="0" err="1"/>
              <a:t>receivedString</a:t>
            </a:r>
            <a:r>
              <a:rPr lang="de-DE" sz="2600" b="1" dirty="0"/>
              <a:t>“ </a:t>
            </a:r>
            <a:r>
              <a:rPr lang="de-DE" sz="2600" dirty="0"/>
              <a:t>  </a:t>
            </a:r>
            <a:r>
              <a:rPr lang="de-DE" sz="2600" b="1" dirty="0"/>
              <a:t>ersetzt</a:t>
            </a:r>
            <a:r>
              <a:rPr lang="de-DE" sz="2600" dirty="0"/>
              <a:t> wird.</a:t>
            </a:r>
          </a:p>
          <a:p>
            <a:pPr marL="0" lvl="0" indent="0">
              <a:buNone/>
            </a:pP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125" y="3661551"/>
            <a:ext cx="6686906" cy="1223215"/>
          </a:xfrm>
          <a:prstGeom prst="rect">
            <a:avLst/>
          </a:prstGeom>
        </p:spPr>
      </p:pic>
      <p:sp>
        <p:nvSpPr>
          <p:cNvPr id="20" name="Abgerundetes Rechteck 19"/>
          <p:cNvSpPr/>
          <p:nvPr/>
        </p:nvSpPr>
        <p:spPr>
          <a:xfrm>
            <a:off x="368471" y="5197575"/>
            <a:ext cx="10182938" cy="156034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Grafik 9"/>
          <p:cNvPicPr/>
          <p:nvPr/>
        </p:nvPicPr>
        <p:blipFill>
          <a:blip r:embed="rId3"/>
          <a:stretch>
            <a:fillRect/>
          </a:stretch>
        </p:blipFill>
        <p:spPr>
          <a:xfrm>
            <a:off x="1056042" y="5864347"/>
            <a:ext cx="952500" cy="838200"/>
          </a:xfrm>
          <a:prstGeom prst="rect">
            <a:avLst/>
          </a:prstGeom>
        </p:spPr>
      </p:pic>
      <p:pic>
        <p:nvPicPr>
          <p:cNvPr id="16" name="Grafik 15"/>
          <p:cNvPicPr/>
          <p:nvPr/>
        </p:nvPicPr>
        <p:blipFill>
          <a:blip r:embed="rId3"/>
          <a:stretch>
            <a:fillRect/>
          </a:stretch>
        </p:blipFill>
        <p:spPr>
          <a:xfrm>
            <a:off x="3994420" y="5868041"/>
            <a:ext cx="952500" cy="8382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690128" y="5302867"/>
            <a:ext cx="20185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A</a:t>
            </a:r>
            <a:endParaRPr lang="de-DE" sz="280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3582681" y="5305530"/>
            <a:ext cx="19591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B</a:t>
            </a:r>
            <a:endParaRPr lang="de-DE" sz="28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grpSp>
        <p:nvGrpSpPr>
          <p:cNvPr id="17" name="Gruppieren 16"/>
          <p:cNvGrpSpPr/>
          <p:nvPr/>
        </p:nvGrpSpPr>
        <p:grpSpPr>
          <a:xfrm>
            <a:off x="2125310" y="5653390"/>
            <a:ext cx="1517650" cy="914400"/>
            <a:chOff x="0" y="0"/>
            <a:chExt cx="1517650" cy="914400"/>
          </a:xfrm>
        </p:grpSpPr>
        <p:sp>
          <p:nvSpPr>
            <p:cNvPr id="18" name="Bogen 17"/>
            <p:cNvSpPr/>
            <p:nvPr/>
          </p:nvSpPr>
          <p:spPr>
            <a:xfrm>
              <a:off x="0" y="0"/>
              <a:ext cx="914400" cy="914400"/>
            </a:xfrm>
            <a:prstGeom prst="arc">
              <a:avLst>
                <a:gd name="adj1" fmla="val 18044987"/>
                <a:gd name="adj2" fmla="val 3442845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9" name="Bogen 18"/>
            <p:cNvSpPr/>
            <p:nvPr/>
          </p:nvSpPr>
          <p:spPr>
            <a:xfrm>
              <a:off x="485775" y="47625"/>
              <a:ext cx="765175" cy="807720"/>
            </a:xfrm>
            <a:prstGeom prst="arc">
              <a:avLst>
                <a:gd name="adj1" fmla="val 18962589"/>
                <a:gd name="adj2" fmla="val 2522374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1" name="Bogen 20"/>
            <p:cNvSpPr/>
            <p:nvPr/>
          </p:nvSpPr>
          <p:spPr>
            <a:xfrm>
              <a:off x="752475" y="142875"/>
              <a:ext cx="765175" cy="603885"/>
            </a:xfrm>
            <a:prstGeom prst="arc">
              <a:avLst>
                <a:gd name="adj1" fmla="val 19344239"/>
                <a:gd name="adj2" fmla="val 233133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  <p:sp>
        <p:nvSpPr>
          <p:cNvPr id="5" name="Rechteck 4"/>
          <p:cNvSpPr/>
          <p:nvPr/>
        </p:nvSpPr>
        <p:spPr>
          <a:xfrm>
            <a:off x="896549" y="934515"/>
            <a:ext cx="47756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 smtClean="0">
                <a:sym typeface="Wingdings" panose="05000000000000000000" pitchFamily="2" charset="2"/>
              </a:rPr>
              <a:t>3. Empfangenen Text anzeigen</a:t>
            </a:r>
            <a:endParaRPr lang="de-DE" sz="2400" dirty="0"/>
          </a:p>
        </p:txBody>
      </p:sp>
      <p:sp>
        <p:nvSpPr>
          <p:cNvPr id="2" name="Rechteck 1"/>
          <p:cNvSpPr/>
          <p:nvPr/>
        </p:nvSpPr>
        <p:spPr>
          <a:xfrm>
            <a:off x="5887916" y="5534651"/>
            <a:ext cx="4079803" cy="8654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 smtClean="0"/>
              <a:t>Empfange die Daten!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 smtClean="0"/>
              <a:t>Zeige den Text an!</a:t>
            </a:r>
            <a:endParaRPr lang="de-DE" sz="2400" b="1" dirty="0"/>
          </a:p>
        </p:txBody>
      </p:sp>
      <p:cxnSp>
        <p:nvCxnSpPr>
          <p:cNvPr id="9" name="Gerader Verbinder 8"/>
          <p:cNvCxnSpPr/>
          <p:nvPr/>
        </p:nvCxnSpPr>
        <p:spPr>
          <a:xfrm flipH="1">
            <a:off x="4051829" y="4205320"/>
            <a:ext cx="837682" cy="4321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 flipV="1">
            <a:off x="4215537" y="4213513"/>
            <a:ext cx="837682" cy="4321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Nach unten gekrümmter Pfeil 11"/>
          <p:cNvSpPr/>
          <p:nvPr/>
        </p:nvSpPr>
        <p:spPr>
          <a:xfrm rot="11438266">
            <a:off x="4596546" y="4545704"/>
            <a:ext cx="1240762" cy="521084"/>
          </a:xfrm>
          <a:prstGeom prst="curvedDown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703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896549" y="1407908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Rechteck 4"/>
          <p:cNvSpPr/>
          <p:nvPr/>
        </p:nvSpPr>
        <p:spPr>
          <a:xfrm>
            <a:off x="896549" y="934515"/>
            <a:ext cx="3770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sym typeface="Wingdings" panose="05000000000000000000" pitchFamily="2" charset="2"/>
              </a:rPr>
              <a:t>4</a:t>
            </a:r>
            <a:r>
              <a:rPr lang="de-DE" sz="2400" b="1" dirty="0" smtClean="0">
                <a:sym typeface="Wingdings" panose="05000000000000000000" pitchFamily="2" charset="2"/>
              </a:rPr>
              <a:t>. Empfangsbestätigung</a:t>
            </a:r>
            <a:endParaRPr lang="de-DE" sz="24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3503" y="797957"/>
            <a:ext cx="4010585" cy="209579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046" y="3084724"/>
            <a:ext cx="5214444" cy="95598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75" y="4935826"/>
            <a:ext cx="4677428" cy="590632"/>
          </a:xfrm>
          <a:prstGeom prst="rect">
            <a:avLst/>
          </a:prstGeom>
        </p:spPr>
      </p:pic>
      <p:sp>
        <p:nvSpPr>
          <p:cNvPr id="22" name="Nach oben gekrümmter Pfeil 21"/>
          <p:cNvSpPr/>
          <p:nvPr/>
        </p:nvSpPr>
        <p:spPr>
          <a:xfrm rot="14288099">
            <a:off x="5477979" y="3867051"/>
            <a:ext cx="1498862" cy="729258"/>
          </a:xfrm>
          <a:prstGeom prst="curvedUp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7411" y="4844403"/>
            <a:ext cx="4600157" cy="773478"/>
          </a:xfrm>
          <a:prstGeom prst="rect">
            <a:avLst/>
          </a:prstGeom>
        </p:spPr>
      </p:pic>
      <p:sp>
        <p:nvSpPr>
          <p:cNvPr id="27" name="Nach oben gekrümmter Pfeil 26"/>
          <p:cNvSpPr/>
          <p:nvPr/>
        </p:nvSpPr>
        <p:spPr>
          <a:xfrm rot="18076568">
            <a:off x="3696878" y="4299403"/>
            <a:ext cx="1498862" cy="729258"/>
          </a:xfrm>
          <a:prstGeom prst="curvedUp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71571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341</Words>
  <Application>Microsoft Office PowerPoint</Application>
  <PresentationFormat>Breitbild</PresentationFormat>
  <Paragraphs>114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21" baseType="lpstr">
      <vt:lpstr>Arial</vt:lpstr>
      <vt:lpstr>Calibri</vt:lpstr>
      <vt:lpstr>Century Gothic</vt:lpstr>
      <vt:lpstr>Segoe Print</vt:lpstr>
      <vt:lpstr>Times New Roman</vt:lpstr>
      <vt:lpstr>Wingdings</vt:lpstr>
      <vt:lpstr>Wingdings 3</vt:lpstr>
      <vt:lpstr>Fetzen</vt:lpstr>
      <vt:lpstr>Funk  SENDEN - BESTÄTIGEN</vt:lpstr>
      <vt:lpstr>„Funk“ </vt:lpstr>
      <vt:lpstr>„Funk“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93</cp:revision>
  <dcterms:created xsi:type="dcterms:W3CDTF">2018-08-30T13:11:55Z</dcterms:created>
  <dcterms:modified xsi:type="dcterms:W3CDTF">2019-04-07T21:46:02Z</dcterms:modified>
</cp:coreProperties>
</file>