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66" r:id="rId3"/>
    <p:sldId id="267" r:id="rId4"/>
    <p:sldId id="257" r:id="rId5"/>
    <p:sldId id="263" r:id="rId6"/>
    <p:sldId id="26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56" y="114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2966" y="6386637"/>
            <a:ext cx="923290" cy="3429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Calliop-ING – Projekt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inf-schule.de/content/11-vernetzung/6-calliope/4-sensoren/1-lichtsensor/lichtsensor.jpg" TargetMode="Externa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Lichtsensor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5086" y="773733"/>
            <a:ext cx="3228011" cy="2877365"/>
          </a:xfrm>
          <a:prstGeom prst="rect">
            <a:avLst/>
          </a:prstGeom>
        </p:spPr>
      </p:pic>
      <p:sp>
        <p:nvSpPr>
          <p:cNvPr id="5" name="Ellipse 4"/>
          <p:cNvSpPr/>
          <p:nvPr/>
        </p:nvSpPr>
        <p:spPr>
          <a:xfrm>
            <a:off x="8169215" y="759125"/>
            <a:ext cx="621102" cy="629194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Pfeil nach rechts 5"/>
          <p:cNvSpPr/>
          <p:nvPr/>
        </p:nvSpPr>
        <p:spPr>
          <a:xfrm rot="750582">
            <a:off x="7465646" y="714616"/>
            <a:ext cx="658128" cy="491705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782" y="649175"/>
            <a:ext cx="3573312" cy="3001923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4494362" y="1302589"/>
            <a:ext cx="914400" cy="909826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„Lichtsensor“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2967" y="1034507"/>
            <a:ext cx="11318842" cy="4909867"/>
          </a:xfrm>
        </p:spPr>
        <p:txBody>
          <a:bodyPr>
            <a:no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>
                <a:solidFill>
                  <a:schemeClr val="tx1"/>
                </a:solidFill>
              </a:rPr>
              <a:t>Der Lichtsensor ist kein eigenständiges Bauteil. </a:t>
            </a:r>
            <a:endParaRPr lang="de-DE" altLang="de-DE" sz="2400" dirty="0" smtClean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Der Lichtsensor befindet sich 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in den 5x5 LEDs.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 smtClean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Diese LEDs können nicht nur 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Licht erzeugen, 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sondern auch die 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b="1" dirty="0" smtClean="0">
                <a:solidFill>
                  <a:schemeClr val="tx1"/>
                </a:solidFill>
              </a:rPr>
              <a:t>Helligkeit wahrnehmen</a:t>
            </a:r>
            <a:r>
              <a:rPr lang="de-DE" altLang="de-DE" sz="2400" dirty="0" smtClean="0">
                <a:solidFill>
                  <a:schemeClr val="tx1"/>
                </a:solidFill>
              </a:rPr>
              <a:t>.</a:t>
            </a:r>
            <a:r>
              <a:rPr lang="de-DE" altLang="de-DE" sz="2400" dirty="0" smtClean="0">
                <a:solidFill>
                  <a:schemeClr val="tx1"/>
                </a:solidFill>
                <a:hlinkClick r:id="rId2"/>
              </a:rPr>
              <a:t> </a:t>
            </a:r>
            <a:endParaRPr lang="de-DE" altLang="de-DE" sz="2400" dirty="0" smtClean="0">
              <a:solidFill>
                <a:schemeClr val="tx1"/>
              </a:solidFill>
              <a:hlinkClick r:id="rId2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>
              <a:solidFill>
                <a:schemeClr val="tx1"/>
              </a:solidFill>
              <a:hlinkClick r:id="rId2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sz="2400" dirty="0"/>
              <a:t>Die Helligkeit wird </a:t>
            </a:r>
            <a:r>
              <a:rPr lang="de-DE" sz="2400" dirty="0" smtClean="0"/>
              <a:t>in Werten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sz="2400" dirty="0" smtClean="0"/>
              <a:t> </a:t>
            </a:r>
            <a:r>
              <a:rPr lang="de-DE" sz="2400" dirty="0"/>
              <a:t>zwischen 0 und 255 </a:t>
            </a:r>
            <a:r>
              <a:rPr lang="de-DE" sz="2400" dirty="0" smtClean="0"/>
              <a:t>ausgegeben.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sz="2400" b="1" dirty="0" smtClean="0">
                <a:solidFill>
                  <a:srgbClr val="FF0000"/>
                </a:solidFill>
              </a:rPr>
              <a:t>0</a:t>
            </a:r>
            <a:r>
              <a:rPr lang="de-DE" sz="2400" dirty="0" smtClean="0"/>
              <a:t> 	= für </a:t>
            </a:r>
            <a:r>
              <a:rPr lang="de-DE" sz="2400" b="1" dirty="0"/>
              <a:t>absolute</a:t>
            </a:r>
            <a:r>
              <a:rPr lang="de-DE" sz="2400" dirty="0"/>
              <a:t> Dunkelheit </a:t>
            </a:r>
            <a:endParaRPr lang="de-DE" sz="2400" dirty="0" smtClean="0"/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sz="2400" b="1" dirty="0" smtClean="0">
                <a:solidFill>
                  <a:srgbClr val="FF0000"/>
                </a:solidFill>
              </a:rPr>
              <a:t>255 	</a:t>
            </a:r>
            <a:r>
              <a:rPr lang="de-DE" sz="2400" dirty="0" smtClean="0">
                <a:solidFill>
                  <a:schemeClr val="tx1"/>
                </a:solidFill>
              </a:rPr>
              <a:t>=</a:t>
            </a:r>
            <a:r>
              <a:rPr lang="de-DE" sz="2400" b="1" dirty="0" smtClean="0">
                <a:solidFill>
                  <a:srgbClr val="FF0000"/>
                </a:solidFill>
              </a:rPr>
              <a:t> </a:t>
            </a:r>
            <a:r>
              <a:rPr lang="de-DE" sz="2400" dirty="0" smtClean="0"/>
              <a:t>für </a:t>
            </a:r>
            <a:r>
              <a:rPr lang="de-DE" sz="2400" dirty="0"/>
              <a:t>“</a:t>
            </a:r>
            <a:r>
              <a:rPr lang="de-DE" sz="2400" b="1" dirty="0"/>
              <a:t>helles</a:t>
            </a:r>
            <a:r>
              <a:rPr lang="de-DE" sz="2400" dirty="0"/>
              <a:t> Licht”.</a:t>
            </a:r>
            <a:endParaRPr lang="de-DE" altLang="de-DE" sz="2400" dirty="0">
              <a:solidFill>
                <a:schemeClr val="tx1"/>
              </a:solidFill>
              <a:hlinkClick r:id="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>
                <a:solidFill>
                  <a:schemeClr val="tx1"/>
                </a:solidFill>
                <a:hlinkClick r:id=""/>
              </a:rPr>
              <a:t>  </a:t>
            </a:r>
            <a:endParaRPr lang="de-DE" altLang="de-DE" sz="96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2400" i="1" dirty="0" smtClean="0"/>
          </a:p>
        </p:txBody>
      </p:sp>
      <p:grpSp>
        <p:nvGrpSpPr>
          <p:cNvPr id="4" name="Gruppieren 3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Gruppieren 9"/>
          <p:cNvGrpSpPr/>
          <p:nvPr/>
        </p:nvGrpSpPr>
        <p:grpSpPr>
          <a:xfrm>
            <a:off x="5591607" y="1896666"/>
            <a:ext cx="4977091" cy="4314740"/>
            <a:chOff x="5591607" y="1896666"/>
            <a:chExt cx="4977091" cy="4314740"/>
          </a:xfrm>
        </p:grpSpPr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91607" y="1896666"/>
              <a:ext cx="4977091" cy="4314740"/>
            </a:xfrm>
            <a:prstGeom prst="rect">
              <a:avLst/>
            </a:prstGeom>
          </p:spPr>
        </p:pic>
        <p:sp>
          <p:nvSpPr>
            <p:cNvPr id="9" name="Rechteck 8"/>
            <p:cNvSpPr/>
            <p:nvPr/>
          </p:nvSpPr>
          <p:spPr>
            <a:xfrm>
              <a:off x="7263440" y="2898475"/>
              <a:ext cx="1440000" cy="1440000"/>
            </a:xfrm>
            <a:prstGeom prst="rect">
              <a:avLst/>
            </a:prstGeom>
            <a:noFill/>
            <a:ln w="571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823131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„Lichtsensor“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760323" y="1301539"/>
            <a:ext cx="11318842" cy="4909867"/>
          </a:xfrm>
        </p:spPr>
        <p:txBody>
          <a:bodyPr>
            <a:no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Im Simulator des </a:t>
            </a:r>
            <a:r>
              <a:rPr lang="de-DE" altLang="de-DE" sz="2400" dirty="0" err="1" smtClean="0">
                <a:solidFill>
                  <a:schemeClr val="tx1"/>
                </a:solidFill>
              </a:rPr>
              <a:t>Makecode</a:t>
            </a:r>
            <a:r>
              <a:rPr lang="de-DE" altLang="de-DE" sz="2400" dirty="0" smtClean="0">
                <a:solidFill>
                  <a:schemeClr val="tx1"/>
                </a:solidFill>
              </a:rPr>
              <a:t>-Editor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wird der Lichtsensor in einem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b="1" dirty="0" smtClean="0">
                <a:solidFill>
                  <a:schemeClr val="tx1"/>
                </a:solidFill>
              </a:rPr>
              <a:t>grau-gelben </a:t>
            </a:r>
            <a:r>
              <a:rPr lang="de-DE" altLang="de-DE" sz="2400" b="1" dirty="0">
                <a:solidFill>
                  <a:schemeClr val="tx1"/>
                </a:solidFill>
              </a:rPr>
              <a:t>Kreis </a:t>
            </a:r>
            <a:endParaRPr lang="de-DE" altLang="de-DE" sz="2400" b="1" dirty="0" smtClean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b="1" dirty="0" smtClean="0">
                <a:solidFill>
                  <a:schemeClr val="tx1"/>
                </a:solidFill>
              </a:rPr>
              <a:t>mit </a:t>
            </a:r>
            <a:r>
              <a:rPr lang="de-DE" altLang="de-DE" sz="2400" b="1" dirty="0">
                <a:solidFill>
                  <a:schemeClr val="tx1"/>
                </a:solidFill>
              </a:rPr>
              <a:t>einer Zahl </a:t>
            </a:r>
            <a:r>
              <a:rPr lang="de-DE" altLang="de-DE" sz="2400" b="1" dirty="0" smtClean="0">
                <a:solidFill>
                  <a:schemeClr val="tx1"/>
                </a:solidFill>
              </a:rPr>
              <a:t>darunter</a:t>
            </a:r>
            <a:r>
              <a:rPr lang="de-DE" altLang="de-DE" sz="2400" dirty="0">
                <a:solidFill>
                  <a:schemeClr val="tx1"/>
                </a:solidFill>
              </a:rPr>
              <a:t> </a:t>
            </a:r>
            <a:r>
              <a:rPr lang="de-DE" altLang="de-DE" sz="2400" dirty="0" smtClean="0">
                <a:solidFill>
                  <a:schemeClr val="tx1"/>
                </a:solidFill>
              </a:rPr>
              <a:t>dargestellt.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 smtClean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Diese </a:t>
            </a:r>
            <a:r>
              <a:rPr lang="de-DE" altLang="de-DE" sz="2400" dirty="0">
                <a:solidFill>
                  <a:schemeClr val="tx1"/>
                </a:solidFill>
              </a:rPr>
              <a:t>Zahl ist die Lichtstärke, </a:t>
            </a:r>
            <a:endParaRPr lang="de-DE" altLang="de-DE" sz="2400" dirty="0" smtClean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die der </a:t>
            </a:r>
            <a:r>
              <a:rPr lang="de-DE" altLang="de-DE" sz="2400" dirty="0">
                <a:solidFill>
                  <a:schemeClr val="tx1"/>
                </a:solidFill>
              </a:rPr>
              <a:t>Lichtsensor im Simulator misst. </a:t>
            </a:r>
            <a:endParaRPr lang="de-DE" altLang="de-DE" sz="2400" dirty="0" smtClean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Mit </a:t>
            </a:r>
            <a:r>
              <a:rPr lang="de-DE" altLang="de-DE" sz="2400" b="1" dirty="0">
                <a:solidFill>
                  <a:schemeClr val="tx1"/>
                </a:solidFill>
              </a:rPr>
              <a:t>Doppelklick</a:t>
            </a:r>
            <a:r>
              <a:rPr lang="de-DE" altLang="de-DE" sz="2400" dirty="0">
                <a:solidFill>
                  <a:schemeClr val="tx1"/>
                </a:solidFill>
              </a:rPr>
              <a:t> auf den Kreis </a:t>
            </a:r>
            <a:endParaRPr lang="de-DE" altLang="de-DE" sz="2400" dirty="0" smtClean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kann die </a:t>
            </a:r>
            <a:r>
              <a:rPr lang="de-DE" altLang="de-DE" sz="2400" dirty="0">
                <a:solidFill>
                  <a:schemeClr val="tx1"/>
                </a:solidFill>
              </a:rPr>
              <a:t>Lichtstärke </a:t>
            </a:r>
            <a:endParaRPr lang="de-DE" altLang="de-DE" sz="2400" dirty="0" smtClean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zwischen </a:t>
            </a:r>
            <a:r>
              <a:rPr lang="de-DE" altLang="de-DE" sz="2400" dirty="0">
                <a:solidFill>
                  <a:schemeClr val="tx1"/>
                </a:solidFill>
              </a:rPr>
              <a:t>0 und 255 </a:t>
            </a:r>
            <a:r>
              <a:rPr lang="de-DE" altLang="de-DE" sz="2400" dirty="0" smtClean="0">
                <a:solidFill>
                  <a:schemeClr val="tx1"/>
                </a:solidFill>
              </a:rPr>
              <a:t>eingestellt werden.</a:t>
            </a:r>
            <a:endParaRPr lang="de-DE" altLang="de-DE" sz="2400" dirty="0">
              <a:solidFill>
                <a:schemeClr val="tx1"/>
              </a:solidFill>
              <a:hlinkClick r:id="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>
                <a:solidFill>
                  <a:schemeClr val="tx1"/>
                </a:solidFill>
                <a:hlinkClick r:id=""/>
              </a:rPr>
              <a:t>  </a:t>
            </a:r>
            <a:endParaRPr lang="de-DE" altLang="de-DE" sz="96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2400" i="1" dirty="0" smtClean="0"/>
          </a:p>
        </p:txBody>
      </p:sp>
      <p:grpSp>
        <p:nvGrpSpPr>
          <p:cNvPr id="4" name="Gruppieren 3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1" name="Grafi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4107" y="1908364"/>
            <a:ext cx="4086795" cy="3696216"/>
          </a:xfrm>
          <a:prstGeom prst="rect">
            <a:avLst/>
          </a:prstGeom>
        </p:spPr>
      </p:pic>
      <p:sp>
        <p:nvSpPr>
          <p:cNvPr id="12" name="Ellipse 11"/>
          <p:cNvSpPr/>
          <p:nvPr/>
        </p:nvSpPr>
        <p:spPr>
          <a:xfrm>
            <a:off x="7694763" y="2008637"/>
            <a:ext cx="621102" cy="629194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Pfeil nach rechts 12"/>
          <p:cNvSpPr/>
          <p:nvPr/>
        </p:nvSpPr>
        <p:spPr>
          <a:xfrm rot="750582">
            <a:off x="6991194" y="1964128"/>
            <a:ext cx="658128" cy="491705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388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„Lichtsensor“ </a:t>
            </a:r>
            <a:endParaRPr lang="de-DE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Inhaltsplatzhalter 6"/>
          <p:cNvSpPr>
            <a:spLocks noGrp="1"/>
          </p:cNvSpPr>
          <p:nvPr>
            <p:ph sz="quarter" idx="13"/>
          </p:nvPr>
        </p:nvSpPr>
        <p:spPr>
          <a:xfrm>
            <a:off x="896550" y="1676979"/>
            <a:ext cx="10363826" cy="3424107"/>
          </a:xfrm>
        </p:spPr>
        <p:txBody>
          <a:bodyPr>
            <a:normAutofit/>
          </a:bodyPr>
          <a:lstStyle/>
          <a:p>
            <a:r>
              <a:rPr lang="de-DE" sz="2400" dirty="0" smtClean="0"/>
              <a:t>Der Lichtwert kann dauerhaft angezeigt werden.</a:t>
            </a:r>
            <a:br>
              <a:rPr lang="de-DE" sz="2400" dirty="0" smtClean="0"/>
            </a:br>
            <a:endParaRPr lang="de-DE" sz="2400" dirty="0" smtClean="0"/>
          </a:p>
          <a:p>
            <a:pPr marL="0" indent="0">
              <a:buNone/>
            </a:pPr>
            <a:endParaRPr lang="de-DE" sz="2400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3248" y="2533462"/>
            <a:ext cx="4371243" cy="1158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259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Lichtsensor“</a:t>
            </a:r>
            <a:endParaRPr lang="de-DE" dirty="0"/>
          </a:p>
        </p:txBody>
      </p:sp>
      <p:grpSp>
        <p:nvGrpSpPr>
          <p:cNvPr id="40" name="Gruppieren 3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41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Rechteck 8"/>
          <p:cNvSpPr/>
          <p:nvPr/>
        </p:nvSpPr>
        <p:spPr>
          <a:xfrm>
            <a:off x="494580" y="1087455"/>
            <a:ext cx="971910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de-DE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Lichtstärke anzeigen</a:t>
            </a:r>
            <a:endParaRPr lang="de-DE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de-DE" sz="2400" dirty="0">
                <a:ea typeface="Calibri" panose="020F0502020204030204" pitchFamily="34" charset="0"/>
                <a:cs typeface="Times New Roman" panose="02020603050405020304" pitchFamily="18" charset="0"/>
              </a:rPr>
              <a:t>Erstelle ein Programm zum Anzeigen der Lichtstärke und übertrage dieses auf deinen Calliope.</a:t>
            </a:r>
          </a:p>
          <a:p>
            <a:pPr>
              <a:spcAft>
                <a:spcPts val="0"/>
              </a:spcAft>
            </a:pPr>
            <a:r>
              <a:rPr lang="de-DE" sz="2400" dirty="0"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de-DE" sz="2400" dirty="0">
                <a:ea typeface="Calibri" panose="020F0502020204030204" pitchFamily="34" charset="0"/>
                <a:cs typeface="Times New Roman" panose="02020603050405020304" pitchFamily="18" charset="0"/>
              </a:rPr>
              <a:t>Die Anzeige wird übersichtlicher, wenn du eine Zeichenfolge und/oder eine Pause einbaust.</a:t>
            </a:r>
          </a:p>
          <a:p>
            <a:pPr>
              <a:spcAft>
                <a:spcPts val="0"/>
              </a:spcAft>
            </a:pPr>
            <a:r>
              <a:rPr lang="de-DE" sz="2400" dirty="0"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de-DE" sz="24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Teste </a:t>
            </a:r>
            <a:r>
              <a:rPr lang="de-DE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und notiere die Lichtwerte an verschiedenen Orten im Klassenzimmer.</a:t>
            </a:r>
            <a:endParaRPr lang="de-DE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de-DE" sz="2400" dirty="0">
                <a:ea typeface="Calibri" panose="020F0502020204030204" pitchFamily="34" charset="0"/>
                <a:cs typeface="Times New Roman" panose="02020603050405020304" pitchFamily="18" charset="0"/>
              </a:rPr>
              <a:t>Vielleicht kannst du auch eine Lampe (Handy) oder eine Abdeckung (Blatt Papier, Karton, Hand) verwenden.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de-DE" sz="2400" dirty="0">
                <a:ea typeface="Calibri" panose="020F0502020204030204" pitchFamily="34" charset="0"/>
                <a:cs typeface="Times New Roman" panose="02020603050405020304" pitchFamily="18" charset="0"/>
              </a:rPr>
              <a:t>Lasse dir die Anzeige </a:t>
            </a:r>
            <a:r>
              <a:rPr lang="de-DE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3mal wiederholen</a:t>
            </a:r>
            <a:r>
              <a:rPr lang="de-DE" sz="2400" dirty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de-DE" sz="2400" dirty="0">
                <a:ea typeface="Calibri" panose="020F0502020204030204" pitchFamily="34" charset="0"/>
                <a:cs typeface="Times New Roman" panose="02020603050405020304" pitchFamily="18" charset="0"/>
              </a:rPr>
              <a:t>Um eine neue Anzeige zu erhalten, muss die </a:t>
            </a:r>
            <a:br>
              <a:rPr lang="de-DE" sz="2400" dirty="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de-DE" sz="24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Reset</a:t>
            </a:r>
            <a:r>
              <a:rPr lang="de-DE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-Taste</a:t>
            </a:r>
            <a:r>
              <a:rPr lang="de-DE" sz="2400" dirty="0">
                <a:ea typeface="Calibri" panose="020F0502020204030204" pitchFamily="34" charset="0"/>
                <a:cs typeface="Times New Roman" panose="02020603050405020304" pitchFamily="18" charset="0"/>
              </a:rPr>
              <a:t> gedrückt werden.</a:t>
            </a:r>
            <a:endParaRPr lang="de-DE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931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1"/>
            <a:ext cx="10363826" cy="41185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Lichtstärke anzeigen</a:t>
            </a:r>
            <a:endParaRPr lang="de-DE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de-DE" sz="2400" dirty="0">
                <a:ea typeface="Calibri" panose="020F0502020204030204" pitchFamily="34" charset="0"/>
                <a:cs typeface="Times New Roman" panose="02020603050405020304" pitchFamily="18" charset="0"/>
              </a:rPr>
              <a:t>Erstelle ein Programm zum Anzeigen der Lichtstärke und übertrage dieses auf deinen Calliope</a:t>
            </a:r>
            <a:r>
              <a:rPr lang="de-DE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de-DE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de-DE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Baue eine </a:t>
            </a:r>
            <a:r>
              <a:rPr lang="de-DE" sz="24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Zeichenfolge</a:t>
            </a:r>
            <a:r>
              <a:rPr lang="de-DE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400" dirty="0">
                <a:ea typeface="Calibri" panose="020F0502020204030204" pitchFamily="34" charset="0"/>
                <a:cs typeface="Times New Roman" panose="02020603050405020304" pitchFamily="18" charset="0"/>
              </a:rPr>
              <a:t>und/oder eine </a:t>
            </a:r>
            <a:r>
              <a:rPr lang="de-DE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Pause</a:t>
            </a:r>
            <a:r>
              <a:rPr lang="de-DE" sz="24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ein.</a:t>
            </a:r>
            <a:endParaRPr lang="de-DE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sz="24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de-DE" sz="2400" b="1" dirty="0" smtClean="0">
              <a:sym typeface="Wingdings" panose="05000000000000000000" pitchFamily="2" charset="2"/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„Lichtsensor“</a:t>
            </a:r>
            <a:endParaRPr lang="de-DE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4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782" y="2650495"/>
            <a:ext cx="3191320" cy="866896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4622" y="4305912"/>
            <a:ext cx="3895495" cy="1838582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054" y="4305912"/>
            <a:ext cx="3181794" cy="1838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033394"/>
      </p:ext>
    </p:extLst>
  </p:cSld>
  <p:clrMapOvr>
    <a:masterClrMapping/>
  </p:clrMapOvr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163</Words>
  <Application>Microsoft Office PowerPoint</Application>
  <PresentationFormat>Breitbild</PresentationFormat>
  <Paragraphs>60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5" baseType="lpstr">
      <vt:lpstr>Arial</vt:lpstr>
      <vt:lpstr>Calibri</vt:lpstr>
      <vt:lpstr>Century Gothic</vt:lpstr>
      <vt:lpstr>Segoe Print</vt:lpstr>
      <vt:lpstr>Symbol</vt:lpstr>
      <vt:lpstr>Times New Roman</vt:lpstr>
      <vt:lpstr>Wingdings</vt:lpstr>
      <vt:lpstr>Wingdings 3</vt:lpstr>
      <vt:lpstr>Fetzen</vt:lpstr>
      <vt:lpstr>Lichtsensor</vt:lpstr>
      <vt:lpstr>„Lichtsensor“ </vt:lpstr>
      <vt:lpstr>„Lichtsensor“ </vt:lpstr>
      <vt:lpstr>„Lichtsensor“ 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Heßlinger</cp:lastModifiedBy>
  <cp:revision>74</cp:revision>
  <dcterms:created xsi:type="dcterms:W3CDTF">2018-08-30T13:11:55Z</dcterms:created>
  <dcterms:modified xsi:type="dcterms:W3CDTF">2019-03-03T11:13:31Z</dcterms:modified>
</cp:coreProperties>
</file>