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9" r:id="rId1"/>
  </p:sldMasterIdLst>
  <p:sldIdLst>
    <p:sldId id="256" r:id="rId2"/>
    <p:sldId id="257" r:id="rId3"/>
    <p:sldId id="282" r:id="rId4"/>
    <p:sldId id="275" r:id="rId5"/>
    <p:sldId id="276" r:id="rId6"/>
    <p:sldId id="283" r:id="rId7"/>
    <p:sldId id="284" r:id="rId8"/>
    <p:sldId id="287" r:id="rId9"/>
    <p:sldId id="285" r:id="rId10"/>
    <p:sldId id="288" r:id="rId11"/>
    <p:sldId id="28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66FF33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126" y="318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54027" y="6321664"/>
            <a:ext cx="7619999" cy="365125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en-US" dirty="0" err="1" smtClean="0"/>
              <a:t>Calliop</a:t>
            </a:r>
            <a:r>
              <a:rPr lang="en-US" dirty="0" smtClean="0"/>
              <a:t>-ING – </a:t>
            </a:r>
            <a:r>
              <a:rPr lang="en-US" dirty="0" err="1" smtClean="0"/>
              <a:t>Projekt</a:t>
            </a:r>
            <a:r>
              <a:rPr lang="en-US" dirty="0" smtClean="0"/>
              <a:t> INGOLSTADT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  <p:pic>
        <p:nvPicPr>
          <p:cNvPr id="8" name="Grafik 7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84" y="6315635"/>
            <a:ext cx="923290" cy="3429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31103" y="954081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019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729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388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55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5596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393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150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23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7" name="Grafik 6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336" y="6497171"/>
            <a:ext cx="923290" cy="342900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24693" y="921814"/>
            <a:ext cx="1905266" cy="26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5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2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16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853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875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3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815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788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3/19/2019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1309" y="631827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Calliop-ING – Projekt Ingolstadt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259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youtube.com/watch?v=PGKcV8NQuPY" TargetMode="Externa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Kompass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Projekt INGOLSTADT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89" y="5903662"/>
            <a:ext cx="4020111" cy="57158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879" y="241540"/>
            <a:ext cx="3871823" cy="3871823"/>
          </a:xfrm>
          <a:prstGeom prst="rect">
            <a:avLst/>
          </a:prstGeom>
        </p:spPr>
      </p:pic>
      <p:sp>
        <p:nvSpPr>
          <p:cNvPr id="10" name="Rechteck 9"/>
          <p:cNvSpPr/>
          <p:nvPr/>
        </p:nvSpPr>
        <p:spPr>
          <a:xfrm>
            <a:off x="8340744" y="4205799"/>
            <a:ext cx="2795958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050"/>
              <a:t>https://pixabay.com/images/id-152121/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/>
          <a:srcRect l="52811" b="30221"/>
          <a:stretch/>
        </p:blipFill>
        <p:spPr>
          <a:xfrm>
            <a:off x="4140678" y="1204156"/>
            <a:ext cx="1640789" cy="1262999"/>
          </a:xfrm>
          <a:prstGeom prst="rect">
            <a:avLst/>
          </a:prstGeom>
        </p:spPr>
      </p:pic>
      <p:sp>
        <p:nvSpPr>
          <p:cNvPr id="12" name="Ellipse 11"/>
          <p:cNvSpPr/>
          <p:nvPr/>
        </p:nvSpPr>
        <p:spPr>
          <a:xfrm>
            <a:off x="4261448" y="1388319"/>
            <a:ext cx="1362975" cy="1039483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9661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Kompassausrichtung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496633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de-DE" sz="2400" b="1" dirty="0" smtClean="0"/>
              <a:t>Bedingung</a:t>
            </a:r>
            <a:endParaRPr lang="de-DE" sz="2400" dirty="0"/>
          </a:p>
          <a:p>
            <a:r>
              <a:rPr lang="de-DE" sz="2400" dirty="0" smtClean="0"/>
              <a:t>Die Bedingung für diese Eigenschaft benötigt einen umfangreicheren Block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203967"/>
              </p:ext>
            </p:extLst>
          </p:nvPr>
        </p:nvGraphicFramePr>
        <p:xfrm>
          <a:off x="1467424" y="2963159"/>
          <a:ext cx="6476214" cy="365760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3252647">
                  <a:extLst>
                    <a:ext uri="{9D8B030D-6E8A-4147-A177-3AD203B41FA5}">
                      <a16:colId xmlns:a16="http://schemas.microsoft.com/office/drawing/2014/main" val="2397611303"/>
                    </a:ext>
                  </a:extLst>
                </a:gridCol>
                <a:gridCol w="3223567">
                  <a:extLst>
                    <a:ext uri="{9D8B030D-6E8A-4147-A177-3AD203B41FA5}">
                      <a16:colId xmlns:a16="http://schemas.microsoft.com/office/drawing/2014/main" val="2187828326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effectLst/>
                        </a:rPr>
                        <a:t>Westen </a:t>
                      </a:r>
                      <a:r>
                        <a:rPr lang="de-DE" sz="2400" dirty="0">
                          <a:effectLst/>
                        </a:rPr>
                        <a:t>= </a:t>
                      </a:r>
                      <a:r>
                        <a:rPr lang="de-DE" sz="2400" dirty="0" smtClean="0">
                          <a:effectLst/>
                        </a:rPr>
                        <a:t>W</a:t>
                      </a:r>
                      <a:endParaRPr lang="de-DE" sz="2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 ≥ </a:t>
                      </a:r>
                      <a:r>
                        <a:rPr lang="de-DE" sz="2400" dirty="0" smtClean="0">
                          <a:effectLst/>
                        </a:rPr>
                        <a:t>225  </a:t>
                      </a:r>
                      <a:r>
                        <a:rPr lang="de-DE" sz="2400" dirty="0">
                          <a:effectLst/>
                        </a:rPr>
                        <a:t>bis &lt; </a:t>
                      </a:r>
                      <a:r>
                        <a:rPr lang="de-DE" sz="2400" dirty="0" smtClean="0">
                          <a:effectLst/>
                        </a:rPr>
                        <a:t>315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137148"/>
                  </a:ext>
                </a:extLst>
              </a:tr>
            </a:tbl>
          </a:graphicData>
        </a:graphic>
      </p:graphicFrame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77" y="4965370"/>
            <a:ext cx="1381318" cy="485843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793" y="4743738"/>
            <a:ext cx="2248214" cy="1400370"/>
          </a:xfrm>
          <a:prstGeom prst="rect">
            <a:avLst/>
          </a:prstGeom>
        </p:spPr>
      </p:pic>
      <p:sp>
        <p:nvSpPr>
          <p:cNvPr id="14" name="Rechteck 13"/>
          <p:cNvSpPr/>
          <p:nvPr/>
        </p:nvSpPr>
        <p:spPr>
          <a:xfrm>
            <a:off x="2134492" y="3576711"/>
            <a:ext cx="5585183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4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Verwende hier die rechte Maustaste</a:t>
            </a:r>
          </a:p>
          <a:p>
            <a:pPr algn="ctr"/>
            <a:r>
              <a:rPr lang="de-DE" sz="2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Wingdings" panose="05000000000000000000" pitchFamily="2" charset="2"/>
              </a:rPr>
              <a:t> Duplizieren</a:t>
            </a:r>
            <a:endParaRPr lang="de-DE" sz="2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6" name="Pfeil nach rechts 15"/>
          <p:cNvSpPr/>
          <p:nvPr/>
        </p:nvSpPr>
        <p:spPr>
          <a:xfrm>
            <a:off x="2243579" y="4965370"/>
            <a:ext cx="641023" cy="47855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feil nach rechts 16"/>
          <p:cNvSpPr/>
          <p:nvPr/>
        </p:nvSpPr>
        <p:spPr>
          <a:xfrm>
            <a:off x="5038979" y="4965370"/>
            <a:ext cx="641023" cy="47855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/>
          <p:cNvSpPr/>
          <p:nvPr/>
        </p:nvSpPr>
        <p:spPr>
          <a:xfrm rot="3059519">
            <a:off x="8866999" y="1934335"/>
            <a:ext cx="2693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WESTEN</a:t>
            </a:r>
            <a:endParaRPr lang="de-DE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608" y="4792847"/>
            <a:ext cx="6125430" cy="85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5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Kompassausrichtung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496633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de-DE" sz="2400" b="1" dirty="0" smtClean="0"/>
              <a:t>Bedingung</a:t>
            </a:r>
            <a:endParaRPr lang="de-DE" sz="2400" dirty="0"/>
          </a:p>
          <a:p>
            <a:r>
              <a:rPr lang="de-DE" sz="2400" dirty="0" smtClean="0"/>
              <a:t>Nun soll der </a:t>
            </a:r>
            <a:r>
              <a:rPr lang="de-DE" sz="2400" b="1" dirty="0" smtClean="0"/>
              <a:t>Calliope ja nach </a:t>
            </a:r>
            <a:r>
              <a:rPr lang="de-DE" sz="2400" b="1" dirty="0" err="1" smtClean="0"/>
              <a:t>Gradzahl</a:t>
            </a:r>
            <a:r>
              <a:rPr lang="de-DE" sz="2400" b="1" dirty="0" smtClean="0"/>
              <a:t> die jeweilige </a:t>
            </a:r>
            <a:r>
              <a:rPr lang="de-DE" sz="2400" dirty="0" smtClean="0"/>
              <a:t>Himmelsrichtung als Buchstaben anzeigen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8" name="Grafik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387" y="1636042"/>
            <a:ext cx="5687060" cy="4953635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309" y="4502270"/>
            <a:ext cx="2896004" cy="562053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7982" y="3127317"/>
            <a:ext cx="2896004" cy="69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58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„Kompass“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06740" y="1073131"/>
            <a:ext cx="11318842" cy="5172394"/>
          </a:xfrm>
        </p:spPr>
        <p:txBody>
          <a:bodyPr>
            <a:noAutofit/>
          </a:bodyPr>
          <a:lstStyle/>
          <a:p>
            <a:r>
              <a:rPr lang="de-DE" sz="2400" dirty="0"/>
              <a:t>Der Kompass ist im Lagesensor integriert und kann das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Magnetfeld </a:t>
            </a:r>
            <a:r>
              <a:rPr lang="de-DE" sz="2400" b="1" dirty="0"/>
              <a:t>unserer Erde messen</a:t>
            </a:r>
            <a:r>
              <a:rPr lang="de-DE" sz="2400" dirty="0"/>
              <a:t> und </a:t>
            </a:r>
            <a:r>
              <a:rPr lang="de-DE" sz="2400" dirty="0" smtClean="0"/>
              <a:t>somit</a:t>
            </a:r>
            <a:br>
              <a:rPr lang="de-DE" sz="2400" dirty="0" smtClean="0"/>
            </a:br>
            <a:r>
              <a:rPr lang="de-DE" sz="2400" dirty="0" smtClean="0"/>
              <a:t>die </a:t>
            </a:r>
            <a:r>
              <a:rPr lang="de-DE" sz="2400" b="1" dirty="0"/>
              <a:t>Himmelsrichtungen</a:t>
            </a:r>
            <a:r>
              <a:rPr lang="de-DE" sz="2400" dirty="0"/>
              <a:t> anzeigen.</a:t>
            </a:r>
            <a:br>
              <a:rPr lang="de-DE" sz="2400" dirty="0"/>
            </a:br>
            <a:endParaRPr lang="de-DE" sz="2400" dirty="0"/>
          </a:p>
          <a:p>
            <a:r>
              <a:rPr lang="de-DE" sz="2400" b="1" dirty="0"/>
              <a:t>Hinweis:</a:t>
            </a:r>
            <a:r>
              <a:rPr lang="de-DE" sz="2400" dirty="0"/>
              <a:t> </a:t>
            </a:r>
            <a:br>
              <a:rPr lang="de-DE" sz="2400" dirty="0"/>
            </a:br>
            <a:r>
              <a:rPr lang="de-DE" sz="2400" b="1" dirty="0"/>
              <a:t>Norden</a:t>
            </a:r>
            <a:r>
              <a:rPr lang="de-DE" sz="2400" dirty="0"/>
              <a:t> ist dort, wo sich der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b="1" dirty="0" smtClean="0"/>
              <a:t>USB-Anschluss</a:t>
            </a:r>
            <a:r>
              <a:rPr lang="de-DE" sz="2400" dirty="0" smtClean="0"/>
              <a:t> </a:t>
            </a:r>
            <a:r>
              <a:rPr lang="de-DE" sz="2400" dirty="0"/>
              <a:t>befindet.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uppieren 8"/>
          <p:cNvGrpSpPr/>
          <p:nvPr/>
        </p:nvGrpSpPr>
        <p:grpSpPr>
          <a:xfrm>
            <a:off x="7716162" y="1775552"/>
            <a:ext cx="3574240" cy="1806336"/>
            <a:chOff x="7214795" y="2074832"/>
            <a:chExt cx="3574240" cy="1806336"/>
          </a:xfrm>
        </p:grpSpPr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4795" y="2074832"/>
              <a:ext cx="3574240" cy="1806336"/>
            </a:xfrm>
            <a:prstGeom prst="rect">
              <a:avLst/>
            </a:prstGeom>
          </p:spPr>
        </p:pic>
        <p:sp>
          <p:nvSpPr>
            <p:cNvPr id="8" name="Ellipse 7"/>
            <p:cNvSpPr/>
            <p:nvPr/>
          </p:nvSpPr>
          <p:spPr>
            <a:xfrm>
              <a:off x="9230264" y="2354021"/>
              <a:ext cx="1429449" cy="855005"/>
            </a:xfrm>
            <a:prstGeom prst="ellipse">
              <a:avLst/>
            </a:pr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184" y="2909746"/>
            <a:ext cx="4289953" cy="4289953"/>
          </a:xfrm>
          <a:prstGeom prst="rect">
            <a:avLst/>
          </a:prstGeom>
        </p:spPr>
      </p:pic>
      <p:sp>
        <p:nvSpPr>
          <p:cNvPr id="11" name="Pfeil nach unten 10"/>
          <p:cNvSpPr/>
          <p:nvPr/>
        </p:nvSpPr>
        <p:spPr>
          <a:xfrm>
            <a:off x="6098741" y="3105509"/>
            <a:ext cx="534838" cy="646981"/>
          </a:xfrm>
          <a:prstGeom prst="down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259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91595" y="235922"/>
            <a:ext cx="8911687" cy="1280890"/>
          </a:xfrm>
        </p:spPr>
        <p:txBody>
          <a:bodyPr/>
          <a:lstStyle/>
          <a:p>
            <a:r>
              <a:rPr lang="de-DE" dirty="0" smtClean="0"/>
              <a:t>Überblick „Kompass“</a:t>
            </a:r>
            <a:endParaRPr lang="de-DE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10433461" y="236096"/>
            <a:ext cx="1427578" cy="646331"/>
            <a:chOff x="192968" y="244502"/>
            <a:chExt cx="1427760" cy="646331"/>
          </a:xfrm>
        </p:grpSpPr>
        <p:sp>
          <p:nvSpPr>
            <p:cNvPr id="5" name="Textfeld 212"/>
            <p:cNvSpPr txBox="1"/>
            <p:nvPr/>
          </p:nvSpPr>
          <p:spPr>
            <a:xfrm>
              <a:off x="419249" y="503242"/>
              <a:ext cx="1201479" cy="3714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 dirty="0" smtClean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Wissen</a:t>
              </a:r>
              <a:endParaRPr lang="de-DE" sz="12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feld 213"/>
            <p:cNvSpPr txBox="1"/>
            <p:nvPr/>
          </p:nvSpPr>
          <p:spPr>
            <a:xfrm>
              <a:off x="192968" y="244502"/>
              <a:ext cx="651223" cy="646331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 smtClean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W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Grafik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2461" y="3013262"/>
            <a:ext cx="2629953" cy="2741602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2582174" y="133497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de-DE" sz="2800" dirty="0">
                <a:ea typeface="Calibri" panose="020F0502020204030204" pitchFamily="34" charset="0"/>
                <a:cs typeface="Calibri" panose="020F0502020204030204" pitchFamily="34" charset="0"/>
              </a:rPr>
              <a:t>Die Himmelsrichtung zeigt der </a:t>
            </a:r>
            <a:endParaRPr lang="de-DE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de-DE" sz="2800" dirty="0">
                <a:ea typeface="Calibri" panose="020F0502020204030204" pitchFamily="34" charset="0"/>
                <a:cs typeface="Calibri" panose="020F0502020204030204" pitchFamily="34" charset="0"/>
              </a:rPr>
              <a:t>Calliope mini in </a:t>
            </a:r>
            <a:r>
              <a:rPr lang="de-DE" sz="2800" b="1" dirty="0">
                <a:ea typeface="Calibri" panose="020F0502020204030204" pitchFamily="34" charset="0"/>
                <a:cs typeface="Calibri" panose="020F0502020204030204" pitchFamily="34" charset="0"/>
              </a:rPr>
              <a:t>Gradzahlen </a:t>
            </a:r>
            <a:endParaRPr lang="de-DE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de-DE" sz="2800" b="1" dirty="0">
                <a:ea typeface="Calibri" panose="020F0502020204030204" pitchFamily="34" charset="0"/>
                <a:cs typeface="Calibri" panose="020F0502020204030204" pitchFamily="34" charset="0"/>
              </a:rPr>
              <a:t>zwischen 0° und 360</a:t>
            </a:r>
            <a:r>
              <a:rPr lang="de-DE" sz="2800" dirty="0">
                <a:ea typeface="Calibri" panose="020F0502020204030204" pitchFamily="34" charset="0"/>
                <a:cs typeface="Calibri" panose="020F0502020204030204" pitchFamily="34" charset="0"/>
              </a:rPr>
              <a:t>° an. </a:t>
            </a:r>
            <a:endParaRPr lang="de-DE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86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1280890"/>
          </a:xfrm>
        </p:spPr>
        <p:txBody>
          <a:bodyPr/>
          <a:lstStyle/>
          <a:p>
            <a:r>
              <a:rPr lang="de-DE" dirty="0" smtClean="0"/>
              <a:t>Kompass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741917" y="1000605"/>
            <a:ext cx="10363826" cy="57883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dirty="0"/>
              <a:t>Kompass </a:t>
            </a:r>
            <a:r>
              <a:rPr lang="de-DE" sz="2400" b="1" dirty="0" smtClean="0"/>
              <a:t>kalibrieren </a:t>
            </a:r>
            <a:r>
              <a:rPr lang="de-DE" sz="2400" dirty="0" smtClean="0"/>
              <a:t>(= „</a:t>
            </a:r>
            <a:r>
              <a:rPr lang="de-DE" sz="2400" b="1" dirty="0"/>
              <a:t>einstellen</a:t>
            </a:r>
            <a:r>
              <a:rPr lang="de-DE" sz="2400" dirty="0" smtClean="0"/>
              <a:t>“)</a:t>
            </a:r>
            <a:endParaRPr lang="de-DE" sz="2400" dirty="0"/>
          </a:p>
          <a:p>
            <a:r>
              <a:rPr lang="de-DE" sz="2400" dirty="0" smtClean="0"/>
              <a:t>Jedes </a:t>
            </a:r>
            <a:r>
              <a:rPr lang="de-DE" sz="2400" dirty="0"/>
              <a:t>Mal, wenn du den Kompass benutzen möchtest, muss sich der Calliope mini </a:t>
            </a:r>
            <a:r>
              <a:rPr lang="de-DE" sz="2400" b="1" dirty="0"/>
              <a:t>kalibrieren</a:t>
            </a:r>
            <a:r>
              <a:rPr lang="de-DE" sz="2400" dirty="0"/>
              <a:t>. </a:t>
            </a:r>
            <a:r>
              <a:rPr lang="de-DE" sz="2400" dirty="0" smtClean="0"/>
              <a:t>Du wirst dazu aufgefordert, dass du </a:t>
            </a:r>
            <a:r>
              <a:rPr lang="de-DE" sz="2400" b="1" dirty="0"/>
              <a:t>durch Kippen des Calliope </a:t>
            </a:r>
            <a:r>
              <a:rPr lang="de-DE" sz="2400" b="1" dirty="0" smtClean="0"/>
              <a:t>mini </a:t>
            </a:r>
            <a:r>
              <a:rPr lang="de-DE" sz="2400" b="1" dirty="0"/>
              <a:t>einen Kreis </a:t>
            </a:r>
            <a:r>
              <a:rPr lang="de-DE" sz="2400" b="1" dirty="0" smtClean="0"/>
              <a:t>auf dem Display erzeugst</a:t>
            </a:r>
            <a:r>
              <a:rPr lang="de-DE" sz="2400" dirty="0" smtClean="0"/>
              <a:t>. </a:t>
            </a:r>
            <a:br>
              <a:rPr lang="de-DE" sz="2400" dirty="0" smtClean="0"/>
            </a:br>
            <a:r>
              <a:rPr lang="de-DE" sz="2400" b="1" dirty="0" smtClean="0"/>
              <a:t>So </a:t>
            </a:r>
            <a:r>
              <a:rPr lang="de-DE" sz="2400" b="1" dirty="0"/>
              <a:t>geht’s:</a:t>
            </a:r>
            <a:endParaRPr lang="de-DE" sz="2400" dirty="0"/>
          </a:p>
          <a:p>
            <a:r>
              <a:rPr lang="de-DE" sz="2400" dirty="0"/>
              <a:t>Es erscheint zunächst der Text </a:t>
            </a:r>
            <a:r>
              <a:rPr lang="de-DE" sz="2400" b="1" dirty="0"/>
              <a:t>"Draw a </a:t>
            </a:r>
            <a:r>
              <a:rPr lang="de-DE" sz="2400" b="1" dirty="0" err="1"/>
              <a:t>circle</a:t>
            </a:r>
            <a:r>
              <a:rPr lang="de-DE" sz="2400" dirty="0"/>
              <a:t>" </a:t>
            </a:r>
            <a:br>
              <a:rPr lang="de-DE" sz="2400" dirty="0"/>
            </a:br>
            <a:r>
              <a:rPr lang="de-DE" sz="2400" dirty="0"/>
              <a:t>("Zeichne einen Kreis"). </a:t>
            </a:r>
          </a:p>
          <a:p>
            <a:r>
              <a:rPr lang="de-DE" sz="2400" dirty="0"/>
              <a:t>Nun musst du den Calliope </a:t>
            </a:r>
          </a:p>
          <a:p>
            <a:r>
              <a:rPr lang="de-DE" sz="2400" dirty="0"/>
              <a:t>so kippen und drehen bis </a:t>
            </a:r>
            <a:r>
              <a:rPr lang="de-DE" sz="2400" dirty="0" smtClean="0"/>
              <a:t>alle </a:t>
            </a:r>
            <a:r>
              <a:rPr lang="de-DE" sz="2400" dirty="0"/>
              <a:t>äußeren Punkte </a:t>
            </a:r>
            <a:r>
              <a:rPr lang="de-DE" sz="2400" dirty="0" smtClean="0"/>
              <a:t/>
            </a:r>
            <a:br>
              <a:rPr lang="de-DE" sz="2400" dirty="0" smtClean="0"/>
            </a:br>
            <a:r>
              <a:rPr lang="de-DE" sz="2400" dirty="0" smtClean="0"/>
              <a:t>(</a:t>
            </a:r>
            <a:r>
              <a:rPr lang="de-DE" sz="2400" dirty="0"/>
              <a:t>bis auf die Eckpunkte) </a:t>
            </a:r>
            <a:r>
              <a:rPr lang="de-DE" sz="2400" dirty="0" smtClean="0"/>
              <a:t>leuchten</a:t>
            </a:r>
          </a:p>
          <a:p>
            <a:r>
              <a:rPr lang="de-DE" sz="2400" dirty="0" smtClean="0"/>
              <a:t>Videoanleitung</a:t>
            </a:r>
            <a:r>
              <a:rPr lang="de-DE" sz="2400" dirty="0"/>
              <a:t>: </a:t>
            </a:r>
            <a:br>
              <a:rPr lang="de-DE" sz="2400" dirty="0"/>
            </a:br>
            <a:r>
              <a:rPr lang="de-DE" sz="2400" dirty="0">
                <a:hlinkClick r:id="rId2"/>
              </a:rPr>
              <a:t>https://</a:t>
            </a:r>
            <a:r>
              <a:rPr lang="de-DE" sz="2400" dirty="0" smtClean="0">
                <a:hlinkClick r:id="rId2"/>
              </a:rPr>
              <a:t>www.youtube.com/watch?v=PGKcV8NQuPY</a:t>
            </a:r>
            <a:endParaRPr lang="de-DE" sz="2400" dirty="0" smtClean="0"/>
          </a:p>
          <a:p>
            <a:endParaRPr lang="de-DE" sz="2400" dirty="0" smtClean="0"/>
          </a:p>
        </p:txBody>
      </p:sp>
      <p:grpSp>
        <p:nvGrpSpPr>
          <p:cNvPr id="10" name="Gruppieren 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Grafik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692" y="5161346"/>
            <a:ext cx="953770" cy="90106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14" name="Pfeil nach unten 13"/>
          <p:cNvSpPr/>
          <p:nvPr/>
        </p:nvSpPr>
        <p:spPr>
          <a:xfrm rot="16200000">
            <a:off x="8367490" y="5288387"/>
            <a:ext cx="534838" cy="646981"/>
          </a:xfrm>
          <a:prstGeom prst="downArrow">
            <a:avLst/>
          </a:prstGeom>
          <a:gradFill flip="none" rotWithShape="1">
            <a:gsLst>
              <a:gs pos="0">
                <a:schemeClr val="accent4">
                  <a:lumMod val="67000"/>
                </a:schemeClr>
              </a:gs>
              <a:gs pos="48000">
                <a:schemeClr val="accent4">
                  <a:lumMod val="97000"/>
                  <a:lumOff val="3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15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Kompassausrichtung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4966339"/>
          </a:xfrm>
        </p:spPr>
        <p:txBody>
          <a:bodyPr>
            <a:normAutofit/>
          </a:bodyPr>
          <a:lstStyle/>
          <a:p>
            <a:pPr lvl="0"/>
            <a:r>
              <a:rPr lang="de-DE" sz="2400" b="1" dirty="0"/>
              <a:t>Der Calliope mini soll mit den Buchstaben </a:t>
            </a:r>
            <a:r>
              <a:rPr lang="de-DE" sz="2400" b="1" dirty="0" smtClean="0"/>
              <a:t/>
            </a:r>
            <a:br>
              <a:rPr lang="de-DE" sz="2400" b="1" dirty="0" smtClean="0"/>
            </a:br>
            <a:r>
              <a:rPr lang="de-DE" sz="2400" b="1" dirty="0" smtClean="0"/>
              <a:t>N</a:t>
            </a:r>
            <a:r>
              <a:rPr lang="de-DE" sz="2400" b="1" dirty="0"/>
              <a:t>, O, S und W die Himmelsrichtung </a:t>
            </a:r>
            <a:r>
              <a:rPr lang="de-DE" sz="2400" b="1" dirty="0" smtClean="0"/>
              <a:t>anzeigen</a:t>
            </a:r>
            <a:br>
              <a:rPr lang="de-DE" sz="2400" b="1" dirty="0" smtClean="0"/>
            </a:br>
            <a:r>
              <a:rPr lang="de-DE" sz="2400" dirty="0" smtClean="0"/>
              <a:t>wohin </a:t>
            </a:r>
            <a:r>
              <a:rPr lang="de-DE" sz="2400" dirty="0"/>
              <a:t>sein oberer Teil </a:t>
            </a:r>
            <a:r>
              <a:rPr lang="de-DE" sz="2400" dirty="0" smtClean="0"/>
              <a:t>(USB-Anschluss) ausgerichtet </a:t>
            </a:r>
            <a:r>
              <a:rPr lang="de-DE" sz="2400" dirty="0"/>
              <a:t>ist.</a:t>
            </a:r>
            <a:br>
              <a:rPr lang="de-DE" sz="2400" dirty="0"/>
            </a:br>
            <a:endParaRPr lang="de-DE" sz="2400" dirty="0"/>
          </a:p>
          <a:p>
            <a:r>
              <a:rPr lang="de-DE" sz="2400" dirty="0"/>
              <a:t>Verwende für die Anzeige des Kompass-Ausrichtung die Variable „</a:t>
            </a:r>
            <a:r>
              <a:rPr lang="de-DE" sz="2400" b="1" dirty="0"/>
              <a:t>Kompass</a:t>
            </a:r>
            <a:r>
              <a:rPr lang="de-DE" sz="2400" dirty="0"/>
              <a:t>“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1455" y="4100097"/>
            <a:ext cx="5262503" cy="98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039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Kompassausrichtung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496633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de-DE" sz="2400" b="1" dirty="0" smtClean="0"/>
              <a:t>Bedingung</a:t>
            </a:r>
            <a:endParaRPr lang="de-DE" sz="2400" dirty="0"/>
          </a:p>
          <a:p>
            <a:r>
              <a:rPr lang="de-DE" sz="2400" dirty="0" smtClean="0"/>
              <a:t>Nun soll der </a:t>
            </a:r>
            <a:r>
              <a:rPr lang="de-DE" sz="2400" b="1" dirty="0" smtClean="0"/>
              <a:t>Calliope ja nach </a:t>
            </a:r>
            <a:r>
              <a:rPr lang="de-DE" sz="2400" b="1" dirty="0" err="1" smtClean="0"/>
              <a:t>Gradzahl</a:t>
            </a:r>
            <a:r>
              <a:rPr lang="de-DE" sz="2400" b="1" dirty="0" smtClean="0"/>
              <a:t> die jeweilige </a:t>
            </a:r>
            <a:r>
              <a:rPr lang="de-DE" sz="2400" dirty="0" smtClean="0"/>
              <a:t>Himmelsrichtung als Buchstaben anzeigen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977580"/>
              </p:ext>
            </p:extLst>
          </p:nvPr>
        </p:nvGraphicFramePr>
        <p:xfrm>
          <a:off x="792404" y="3394920"/>
          <a:ext cx="6476214" cy="1463040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3252647">
                  <a:extLst>
                    <a:ext uri="{9D8B030D-6E8A-4147-A177-3AD203B41FA5}">
                      <a16:colId xmlns:a16="http://schemas.microsoft.com/office/drawing/2014/main" val="1062734654"/>
                    </a:ext>
                  </a:extLst>
                </a:gridCol>
                <a:gridCol w="3223567">
                  <a:extLst>
                    <a:ext uri="{9D8B030D-6E8A-4147-A177-3AD203B41FA5}">
                      <a16:colId xmlns:a16="http://schemas.microsoft.com/office/drawing/2014/main" val="3305382197"/>
                    </a:ext>
                  </a:extLst>
                </a:gridCol>
              </a:tblGrid>
              <a:tr h="2146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Norden  = </a:t>
                      </a:r>
                      <a:r>
                        <a:rPr lang="de-DE" sz="2400" dirty="0">
                          <a:solidFill>
                            <a:srgbClr val="0070C0"/>
                          </a:solidFill>
                          <a:effectLst/>
                        </a:rPr>
                        <a:t>N</a:t>
                      </a:r>
                      <a:endParaRPr lang="de-DE" sz="2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>
                          <a:effectLst/>
                        </a:rPr>
                        <a:t>&lt; 45°</a:t>
                      </a:r>
                      <a:endParaRPr lang="de-DE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416438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Osten = </a:t>
                      </a:r>
                      <a:r>
                        <a:rPr lang="de-DE" sz="2400" dirty="0">
                          <a:solidFill>
                            <a:srgbClr val="0070C0"/>
                          </a:solidFill>
                          <a:effectLst/>
                        </a:rPr>
                        <a:t>O</a:t>
                      </a:r>
                      <a:endParaRPr lang="de-DE" sz="2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 ≥ 45  bis &lt; 135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9814404"/>
                  </a:ext>
                </a:extLst>
              </a:tr>
              <a:tr h="2146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Süden = </a:t>
                      </a:r>
                      <a:r>
                        <a:rPr lang="de-DE" sz="2400" dirty="0">
                          <a:solidFill>
                            <a:srgbClr val="0070C0"/>
                          </a:solidFill>
                          <a:effectLst/>
                        </a:rPr>
                        <a:t>S</a:t>
                      </a:r>
                      <a:endParaRPr lang="de-DE" sz="2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≥ </a:t>
                      </a:r>
                      <a:r>
                        <a:rPr lang="de-DE" sz="2400" dirty="0" smtClean="0">
                          <a:effectLst/>
                        </a:rPr>
                        <a:t>135  </a:t>
                      </a:r>
                      <a:r>
                        <a:rPr lang="de-DE" sz="2400" dirty="0">
                          <a:effectLst/>
                        </a:rPr>
                        <a:t>bis &lt; 225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0297781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Westen = </a:t>
                      </a:r>
                      <a:r>
                        <a:rPr lang="de-DE" sz="2400" dirty="0">
                          <a:solidFill>
                            <a:srgbClr val="0070C0"/>
                          </a:solidFill>
                          <a:effectLst/>
                        </a:rPr>
                        <a:t>W</a:t>
                      </a:r>
                      <a:endParaRPr lang="de-DE" sz="2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≥ 225  bis &lt; 315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8008920"/>
                  </a:ext>
                </a:extLst>
              </a:tr>
            </a:tbl>
          </a:graphicData>
        </a:graphic>
      </p:graphicFrame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5347" y="2611225"/>
            <a:ext cx="3277065" cy="286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17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Kompassausrichtung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496633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de-DE" sz="2400" b="1" dirty="0" smtClean="0"/>
              <a:t>Bedingung</a:t>
            </a:r>
            <a:endParaRPr lang="de-DE" sz="2400" dirty="0"/>
          </a:p>
          <a:p>
            <a:r>
              <a:rPr lang="de-DE" sz="2400" dirty="0" smtClean="0"/>
              <a:t>Nun soll der </a:t>
            </a:r>
            <a:r>
              <a:rPr lang="de-DE" sz="2400" b="1" dirty="0" smtClean="0"/>
              <a:t>Calliope ja nach </a:t>
            </a:r>
            <a:r>
              <a:rPr lang="de-DE" sz="2400" b="1" dirty="0" err="1" smtClean="0"/>
              <a:t>Gradzahl</a:t>
            </a:r>
            <a:r>
              <a:rPr lang="de-DE" sz="2400" b="1" dirty="0" smtClean="0"/>
              <a:t> die jeweilige </a:t>
            </a:r>
            <a:r>
              <a:rPr lang="de-DE" sz="2400" dirty="0" smtClean="0"/>
              <a:t>Himmelsrichtung als Buchstaben anzeigen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7473" y="3369674"/>
            <a:ext cx="2896004" cy="562053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8176" y="3433161"/>
            <a:ext cx="2896004" cy="695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725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Kompassausrichtung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496633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de-DE" sz="2400" b="1" dirty="0" smtClean="0"/>
              <a:t>Bedingung</a:t>
            </a:r>
            <a:endParaRPr lang="de-DE" sz="2400" dirty="0"/>
          </a:p>
          <a:p>
            <a:r>
              <a:rPr lang="de-DE" sz="2400" dirty="0" smtClean="0"/>
              <a:t>Die Bedingung für diese Eigenschaft benötigt einen umfangreicheren Block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821514"/>
              </p:ext>
            </p:extLst>
          </p:nvPr>
        </p:nvGraphicFramePr>
        <p:xfrm>
          <a:off x="1467424" y="2963159"/>
          <a:ext cx="6476214" cy="365760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3252647">
                  <a:extLst>
                    <a:ext uri="{9D8B030D-6E8A-4147-A177-3AD203B41FA5}">
                      <a16:colId xmlns:a16="http://schemas.microsoft.com/office/drawing/2014/main" val="2397611303"/>
                    </a:ext>
                  </a:extLst>
                </a:gridCol>
                <a:gridCol w="3223567">
                  <a:extLst>
                    <a:ext uri="{9D8B030D-6E8A-4147-A177-3AD203B41FA5}">
                      <a16:colId xmlns:a16="http://schemas.microsoft.com/office/drawing/2014/main" val="2187828326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Osten = </a:t>
                      </a:r>
                      <a:r>
                        <a:rPr lang="de-DE" sz="2400" dirty="0">
                          <a:solidFill>
                            <a:srgbClr val="0070C0"/>
                          </a:solidFill>
                          <a:effectLst/>
                        </a:rPr>
                        <a:t>O</a:t>
                      </a:r>
                      <a:endParaRPr lang="de-DE" sz="2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 ≥ 45  bis &lt; 135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137148"/>
                  </a:ext>
                </a:extLst>
              </a:tr>
            </a:tbl>
          </a:graphicData>
        </a:graphic>
      </p:graphicFrame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77" y="4965370"/>
            <a:ext cx="1381318" cy="485843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793" y="4743738"/>
            <a:ext cx="2248214" cy="1400370"/>
          </a:xfrm>
          <a:prstGeom prst="rect">
            <a:avLst/>
          </a:prstGeom>
        </p:spPr>
      </p:pic>
      <p:sp>
        <p:nvSpPr>
          <p:cNvPr id="14" name="Rechteck 13"/>
          <p:cNvSpPr/>
          <p:nvPr/>
        </p:nvSpPr>
        <p:spPr>
          <a:xfrm>
            <a:off x="2134492" y="3576711"/>
            <a:ext cx="5585183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4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Verwende hier die rechte Maustaste</a:t>
            </a:r>
          </a:p>
          <a:p>
            <a:pPr algn="ctr"/>
            <a:r>
              <a:rPr lang="de-DE" sz="2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Wingdings" panose="05000000000000000000" pitchFamily="2" charset="2"/>
              </a:rPr>
              <a:t> Duplizieren</a:t>
            </a:r>
            <a:endParaRPr lang="de-DE" sz="2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9749" y="4951939"/>
            <a:ext cx="6049219" cy="809738"/>
          </a:xfrm>
          <a:prstGeom prst="rect">
            <a:avLst/>
          </a:prstGeom>
        </p:spPr>
      </p:pic>
      <p:sp>
        <p:nvSpPr>
          <p:cNvPr id="16" name="Pfeil nach rechts 15"/>
          <p:cNvSpPr/>
          <p:nvPr/>
        </p:nvSpPr>
        <p:spPr>
          <a:xfrm>
            <a:off x="2243579" y="4965370"/>
            <a:ext cx="641023" cy="47855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feil nach rechts 16"/>
          <p:cNvSpPr/>
          <p:nvPr/>
        </p:nvSpPr>
        <p:spPr>
          <a:xfrm>
            <a:off x="5038979" y="4965370"/>
            <a:ext cx="641023" cy="47855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/>
          <p:cNvSpPr/>
          <p:nvPr/>
        </p:nvSpPr>
        <p:spPr>
          <a:xfrm rot="3059519">
            <a:off x="9068175" y="1934335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OSTEN</a:t>
            </a:r>
            <a:endParaRPr lang="de-DE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00168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92404" y="360160"/>
            <a:ext cx="8911687" cy="695642"/>
          </a:xfrm>
        </p:spPr>
        <p:txBody>
          <a:bodyPr/>
          <a:lstStyle/>
          <a:p>
            <a:r>
              <a:rPr lang="de-DE" dirty="0" smtClean="0"/>
              <a:t>Kompassausrichtung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3"/>
          </p:nvPr>
        </p:nvSpPr>
        <p:spPr>
          <a:xfrm>
            <a:off x="668677" y="1339570"/>
            <a:ext cx="10363826" cy="496633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de-DE" sz="2400" b="1" dirty="0" smtClean="0"/>
              <a:t>Bedingung</a:t>
            </a:r>
            <a:endParaRPr lang="de-DE" sz="2400" dirty="0"/>
          </a:p>
          <a:p>
            <a:r>
              <a:rPr lang="de-DE" sz="2400" dirty="0" smtClean="0"/>
              <a:t>Die Bedingung für diese Eigenschaft benötigt einen umfangreicheren Block</a:t>
            </a:r>
            <a:endParaRPr lang="de-DE" sz="2400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0213682" y="188930"/>
            <a:ext cx="1647356" cy="898525"/>
            <a:chOff x="-26839" y="197336"/>
            <a:chExt cx="1647567" cy="898525"/>
          </a:xfrm>
        </p:grpSpPr>
        <p:sp>
          <p:nvSpPr>
            <p:cNvPr id="11" name="Textfeld 212"/>
            <p:cNvSpPr txBox="1"/>
            <p:nvPr/>
          </p:nvSpPr>
          <p:spPr>
            <a:xfrm>
              <a:off x="419249" y="542925"/>
              <a:ext cx="1201479" cy="3714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6350">
              <a:solidFill>
                <a:prstClr val="black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="horz" wrap="square" lIns="36000" tIns="36000" rIns="3600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de-DE" sz="1600" b="1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AUFGABE</a:t>
              </a:r>
              <a:endParaRPr lang="de-DE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feld 213"/>
            <p:cNvSpPr txBox="1"/>
            <p:nvPr/>
          </p:nvSpPr>
          <p:spPr>
            <a:xfrm>
              <a:off x="-26839" y="197336"/>
              <a:ext cx="892175" cy="898525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de-DE" sz="3600" b="1" dirty="0">
                  <a:ln w="12700" cap="flat" cmpd="sng" algn="ctr">
                    <a:solidFill>
                      <a:srgbClr val="2F5597"/>
                    </a:solidFill>
                    <a:prstDash val="solid"/>
                    <a:round/>
                  </a:ln>
                  <a:gradFill>
                    <a:gsLst>
                      <a:gs pos="0">
                        <a:srgbClr val="FFC000"/>
                      </a:gs>
                      <a:gs pos="4000">
                        <a:srgbClr val="FFD966"/>
                      </a:gs>
                      <a:gs pos="87000">
                        <a:srgbClr val="FFF2CC"/>
                      </a:gs>
                    </a:gsLst>
                    <a:lin ang="5400000" scaled="0"/>
                  </a:gradFill>
                  <a:effectLst/>
                  <a:latin typeface="Segoe Print" panose="02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AA</a:t>
              </a:r>
              <a:endParaRPr lang="de-DE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982282"/>
              </p:ext>
            </p:extLst>
          </p:nvPr>
        </p:nvGraphicFramePr>
        <p:xfrm>
          <a:off x="1467424" y="2963159"/>
          <a:ext cx="6476214" cy="365760"/>
        </p:xfrm>
        <a:graphic>
          <a:graphicData uri="http://schemas.openxmlformats.org/drawingml/2006/table">
            <a:tbl>
              <a:tblPr firstRow="1" firstCol="1" bandRow="1">
                <a:tableStyleId>{638B1855-1B75-4FBE-930C-398BA8C253C6}</a:tableStyleId>
              </a:tblPr>
              <a:tblGrid>
                <a:gridCol w="3252647">
                  <a:extLst>
                    <a:ext uri="{9D8B030D-6E8A-4147-A177-3AD203B41FA5}">
                      <a16:colId xmlns:a16="http://schemas.microsoft.com/office/drawing/2014/main" val="2397611303"/>
                    </a:ext>
                  </a:extLst>
                </a:gridCol>
                <a:gridCol w="3223567">
                  <a:extLst>
                    <a:ext uri="{9D8B030D-6E8A-4147-A177-3AD203B41FA5}">
                      <a16:colId xmlns:a16="http://schemas.microsoft.com/office/drawing/2014/main" val="2187828326"/>
                    </a:ext>
                  </a:extLst>
                </a:gridCol>
              </a:tblGrid>
              <a:tr h="2032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 smtClean="0">
                          <a:effectLst/>
                        </a:rPr>
                        <a:t>Süden </a:t>
                      </a:r>
                      <a:r>
                        <a:rPr lang="de-DE" sz="2400" dirty="0">
                          <a:effectLst/>
                        </a:rPr>
                        <a:t>= </a:t>
                      </a:r>
                      <a:r>
                        <a:rPr lang="de-DE" sz="2400" dirty="0" smtClean="0">
                          <a:effectLst/>
                        </a:rPr>
                        <a:t>S</a:t>
                      </a:r>
                      <a:endParaRPr lang="de-DE" sz="24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2400" dirty="0">
                          <a:effectLst/>
                        </a:rPr>
                        <a:t> ≥ </a:t>
                      </a:r>
                      <a:r>
                        <a:rPr lang="de-DE" sz="2400" dirty="0" smtClean="0">
                          <a:effectLst/>
                        </a:rPr>
                        <a:t>135  </a:t>
                      </a:r>
                      <a:r>
                        <a:rPr lang="de-DE" sz="2400" dirty="0">
                          <a:effectLst/>
                        </a:rPr>
                        <a:t>bis &lt; </a:t>
                      </a:r>
                      <a:r>
                        <a:rPr lang="de-DE" sz="2400" dirty="0" smtClean="0">
                          <a:effectLst/>
                        </a:rPr>
                        <a:t>225</a:t>
                      </a:r>
                      <a:endParaRPr lang="de-DE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137148"/>
                  </a:ext>
                </a:extLst>
              </a:tr>
            </a:tbl>
          </a:graphicData>
        </a:graphic>
      </p:graphicFrame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677" y="4965370"/>
            <a:ext cx="1381318" cy="485843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793" y="4743738"/>
            <a:ext cx="2248214" cy="1400370"/>
          </a:xfrm>
          <a:prstGeom prst="rect">
            <a:avLst/>
          </a:prstGeom>
        </p:spPr>
      </p:pic>
      <p:sp>
        <p:nvSpPr>
          <p:cNvPr id="14" name="Rechteck 13"/>
          <p:cNvSpPr/>
          <p:nvPr/>
        </p:nvSpPr>
        <p:spPr>
          <a:xfrm>
            <a:off x="2134492" y="3576711"/>
            <a:ext cx="5585183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24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Verwende hier die rechte Maustaste</a:t>
            </a:r>
          </a:p>
          <a:p>
            <a:pPr algn="ctr"/>
            <a:r>
              <a:rPr lang="de-DE" sz="24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sym typeface="Wingdings" panose="05000000000000000000" pitchFamily="2" charset="2"/>
              </a:rPr>
              <a:t> Duplizieren</a:t>
            </a:r>
            <a:endParaRPr lang="de-DE" sz="2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6" name="Pfeil nach rechts 15"/>
          <p:cNvSpPr/>
          <p:nvPr/>
        </p:nvSpPr>
        <p:spPr>
          <a:xfrm>
            <a:off x="2243579" y="4965370"/>
            <a:ext cx="641023" cy="47855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feil nach rechts 16"/>
          <p:cNvSpPr/>
          <p:nvPr/>
        </p:nvSpPr>
        <p:spPr>
          <a:xfrm>
            <a:off x="5038979" y="4965370"/>
            <a:ext cx="641023" cy="47855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/>
          <p:cNvSpPr/>
          <p:nvPr/>
        </p:nvSpPr>
        <p:spPr>
          <a:xfrm rot="3059519">
            <a:off x="9040122" y="1934335"/>
            <a:ext cx="23471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SÜDEN</a:t>
            </a:r>
            <a:endParaRPr lang="de-DE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0590" y="4812466"/>
            <a:ext cx="6182588" cy="81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704872"/>
      </p:ext>
    </p:extLst>
  </p:cSld>
  <p:clrMapOvr>
    <a:masterClrMapping/>
  </p:clrMapOvr>
</p:sld>
</file>

<file path=ppt/theme/theme1.xml><?xml version="1.0" encoding="utf-8"?>
<a:theme xmlns:a="http://schemas.openxmlformats.org/drawingml/2006/main" name="Fetzen">
  <a:themeElements>
    <a:clrScheme name="Fetzen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Fetzen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etze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271</Words>
  <Application>Microsoft Office PowerPoint</Application>
  <PresentationFormat>Breitbild</PresentationFormat>
  <Paragraphs>81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9" baseType="lpstr">
      <vt:lpstr>Arial</vt:lpstr>
      <vt:lpstr>Calibri</vt:lpstr>
      <vt:lpstr>Century Gothic</vt:lpstr>
      <vt:lpstr>Segoe Print</vt:lpstr>
      <vt:lpstr>Times New Roman</vt:lpstr>
      <vt:lpstr>Wingdings</vt:lpstr>
      <vt:lpstr>Wingdings 3</vt:lpstr>
      <vt:lpstr>Fetzen</vt:lpstr>
      <vt:lpstr>Kompass</vt:lpstr>
      <vt:lpstr>Überblick „Kompass“</vt:lpstr>
      <vt:lpstr>Überblick „Kompass“</vt:lpstr>
      <vt:lpstr>Kompass</vt:lpstr>
      <vt:lpstr>Kompassausrichtung</vt:lpstr>
      <vt:lpstr>Kompassausrichtung</vt:lpstr>
      <vt:lpstr>Kompassausrichtung</vt:lpstr>
      <vt:lpstr>Kompassausrichtung</vt:lpstr>
      <vt:lpstr>Kompassausrichtung</vt:lpstr>
      <vt:lpstr>Kompassausrichtung</vt:lpstr>
      <vt:lpstr>Kompassausrichtung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Calliope</dc:title>
  <dc:creator>Willi Heßlinger</dc:creator>
  <cp:lastModifiedBy>Willi Heßlinger</cp:lastModifiedBy>
  <cp:revision>77</cp:revision>
  <dcterms:created xsi:type="dcterms:W3CDTF">2018-08-30T13:11:55Z</dcterms:created>
  <dcterms:modified xsi:type="dcterms:W3CDTF">2019-03-19T17:12:03Z</dcterms:modified>
</cp:coreProperties>
</file>