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67" r:id="rId3"/>
    <p:sldId id="275" r:id="rId4"/>
    <p:sldId id="276" r:id="rId5"/>
    <p:sldId id="268" r:id="rId6"/>
    <p:sldId id="272" r:id="rId7"/>
    <p:sldId id="278" r:id="rId8"/>
    <p:sldId id="277" r:id="rId9"/>
    <p:sldId id="279" r:id="rId10"/>
    <p:sldId id="280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1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Würfel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31" y="800861"/>
            <a:ext cx="1705920" cy="1713739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8977501" y="2474823"/>
            <a:ext cx="229781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Grafik: openclipart.org</a:t>
            </a:r>
            <a:endParaRPr lang="de-DE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 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436497" y="1087455"/>
            <a:ext cx="11511088" cy="34241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Lösungsvorschlag mit Taste A</a:t>
            </a:r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endParaRPr lang="de-DE" sz="2400" b="1" dirty="0" smtClean="0"/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endParaRPr lang="de-DE" sz="2400" b="1" dirty="0" smtClean="0"/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endParaRPr lang="de-DE" sz="2400" b="1" dirty="0" smtClean="0"/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endParaRPr lang="de-DE" sz="2400" b="1" dirty="0" smtClean="0"/>
          </a:p>
        </p:txBody>
      </p:sp>
      <p:grpSp>
        <p:nvGrpSpPr>
          <p:cNvPr id="10" name="Gruppieren 9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504" y="1751467"/>
            <a:ext cx="6554115" cy="2410161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61" y="4366656"/>
            <a:ext cx="3629532" cy="1924319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1268083" y="3174521"/>
            <a:ext cx="2303253" cy="457200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6145663" y="4092034"/>
            <a:ext cx="5262396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smtClean="0"/>
              <a:t>Was schlagt ihr vor?</a:t>
            </a:r>
            <a:endParaRPr lang="de-DE" dirty="0"/>
          </a:p>
          <a:p>
            <a:r>
              <a:rPr lang="de-DE" dirty="0" smtClean="0"/>
              <a:t>Begründet </a:t>
            </a:r>
            <a:r>
              <a:rPr lang="de-DE" dirty="0"/>
              <a:t>euren Vorschlag.</a:t>
            </a:r>
          </a:p>
        </p:txBody>
      </p:sp>
      <p:sp>
        <p:nvSpPr>
          <p:cNvPr id="8" name="Rechteck 7"/>
          <p:cNvSpPr/>
          <p:nvPr/>
        </p:nvSpPr>
        <p:spPr>
          <a:xfrm>
            <a:off x="6145663" y="2988756"/>
            <a:ext cx="5262396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de-DE" sz="2400" b="1" dirty="0"/>
              <a:t>Überlege/Teste ob man auch </a:t>
            </a:r>
          </a:p>
          <a:p>
            <a:r>
              <a:rPr lang="de-DE" sz="2400" b="1" dirty="0"/>
              <a:t>auf die Pause verzichten könnte.</a:t>
            </a:r>
          </a:p>
        </p:txBody>
      </p:sp>
      <p:sp>
        <p:nvSpPr>
          <p:cNvPr id="9" name="Pfeil nach links 8"/>
          <p:cNvSpPr/>
          <p:nvPr/>
        </p:nvSpPr>
        <p:spPr>
          <a:xfrm>
            <a:off x="4718993" y="3174521"/>
            <a:ext cx="1077958" cy="543464"/>
          </a:xfrm>
          <a:prstGeom prst="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6760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 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913774" y="1656272"/>
            <a:ext cx="10363826" cy="4134927"/>
          </a:xfrm>
        </p:spPr>
        <p:txBody>
          <a:bodyPr>
            <a:normAutofit lnSpcReduction="10000"/>
          </a:bodyPr>
          <a:lstStyle/>
          <a:p>
            <a:r>
              <a:rPr lang="de-DE" sz="2400" dirty="0"/>
              <a:t>Der Würfel </a:t>
            </a:r>
            <a:r>
              <a:rPr lang="de-DE" sz="2400" dirty="0" smtClean="0"/>
              <a:t>als </a:t>
            </a:r>
            <a:r>
              <a:rPr lang="de-DE" sz="2400" b="1" dirty="0" smtClean="0"/>
              <a:t>Zufallsgenerator.</a:t>
            </a:r>
          </a:p>
          <a:p>
            <a:r>
              <a:rPr lang="de-DE" sz="2400" dirty="0" smtClean="0"/>
              <a:t>Wenn </a:t>
            </a:r>
            <a:r>
              <a:rPr lang="de-DE" sz="2400" dirty="0"/>
              <a:t>du mit einem Würfel würfelst,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erhältst </a:t>
            </a:r>
            <a:r>
              <a:rPr lang="de-DE" sz="2400" dirty="0"/>
              <a:t>du eine Zahl zwischen </a:t>
            </a:r>
            <a:r>
              <a:rPr lang="de-DE" sz="2400" dirty="0" smtClean="0"/>
              <a:t> 1 und 6. </a:t>
            </a:r>
            <a:br>
              <a:rPr lang="de-DE" sz="2400" dirty="0" smtClean="0"/>
            </a:br>
            <a:r>
              <a:rPr lang="de-DE" sz="2400" dirty="0" smtClean="0"/>
              <a:t>Welche </a:t>
            </a:r>
            <a:r>
              <a:rPr lang="de-DE" sz="2400" dirty="0"/>
              <a:t>Zahl erscheint, kann niemand vorher </a:t>
            </a:r>
            <a:r>
              <a:rPr lang="de-DE" sz="2400" dirty="0" smtClean="0"/>
              <a:t>wissen.</a:t>
            </a:r>
            <a:br>
              <a:rPr lang="de-DE" sz="2400" dirty="0" smtClean="0"/>
            </a:br>
            <a:r>
              <a:rPr lang="de-DE" sz="2400" dirty="0" smtClean="0"/>
              <a:t>Das </a:t>
            </a:r>
            <a:r>
              <a:rPr lang="de-DE" sz="2400" dirty="0"/>
              <a:t>nennt man „</a:t>
            </a:r>
            <a:r>
              <a:rPr lang="de-DE" sz="2400" b="1" dirty="0"/>
              <a:t>Zufall</a:t>
            </a:r>
            <a:r>
              <a:rPr lang="de-DE" sz="2400" dirty="0"/>
              <a:t>“. </a:t>
            </a:r>
            <a:endParaRPr lang="de-DE" sz="2400" dirty="0" smtClean="0"/>
          </a:p>
          <a:p>
            <a:r>
              <a:rPr lang="de-DE" sz="2400" dirty="0" smtClean="0"/>
              <a:t>Die </a:t>
            </a:r>
            <a:r>
              <a:rPr lang="de-DE" sz="2400" dirty="0"/>
              <a:t>gezeigte Zahl heißt „</a:t>
            </a:r>
            <a:r>
              <a:rPr lang="de-DE" sz="2400" b="1" dirty="0"/>
              <a:t>Zufallszahl</a:t>
            </a:r>
            <a:r>
              <a:rPr lang="de-DE" sz="2400" dirty="0"/>
              <a:t>“. </a:t>
            </a:r>
            <a:endParaRPr lang="de-DE" sz="2400" dirty="0" smtClean="0"/>
          </a:p>
          <a:p>
            <a:r>
              <a:rPr lang="de-DE" sz="2400" dirty="0" smtClean="0"/>
              <a:t>Daher kann man den </a:t>
            </a:r>
            <a:r>
              <a:rPr lang="de-DE" sz="2400" dirty="0"/>
              <a:t>Würfel </a:t>
            </a:r>
            <a:r>
              <a:rPr lang="de-DE" sz="2400" dirty="0" smtClean="0"/>
              <a:t>auch als „Zufallsgenerator“ bezeichnen.</a:t>
            </a:r>
          </a:p>
          <a:p>
            <a:r>
              <a:rPr lang="de-DE" sz="2400" dirty="0" smtClean="0"/>
              <a:t>Der Calliope </a:t>
            </a:r>
            <a:r>
              <a:rPr lang="de-DE" sz="2400" dirty="0"/>
              <a:t>mini </a:t>
            </a:r>
            <a:r>
              <a:rPr lang="de-DE" sz="2400" dirty="0" smtClean="0"/>
              <a:t>soll daher auch Zufallszahl anzeigen.</a:t>
            </a:r>
          </a:p>
          <a:p>
            <a:r>
              <a:rPr lang="de-DE" sz="2400" dirty="0" smtClean="0"/>
              <a:t>Die </a:t>
            </a:r>
            <a:r>
              <a:rPr lang="de-DE" sz="2400" dirty="0"/>
              <a:t>Zufallszahl soll eine der Würfelzahlen </a:t>
            </a:r>
            <a:r>
              <a:rPr lang="de-DE" sz="2400" dirty="0" smtClean="0"/>
              <a:t>sein: 1</a:t>
            </a:r>
            <a:r>
              <a:rPr lang="de-DE" sz="2400" dirty="0"/>
              <a:t>, 2, 3, 4, 5 oder </a:t>
            </a:r>
            <a:r>
              <a:rPr lang="de-DE" sz="2400" dirty="0" smtClean="0"/>
              <a:t>6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24516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1"/>
            <a:ext cx="10363826" cy="4118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>1. Festlegen der Zufallszahl</a:t>
            </a: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>Es sollen nur die Zahlen: </a:t>
            </a:r>
            <a:r>
              <a:rPr lang="de-DE" sz="32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1</a:t>
            </a:r>
            <a:r>
              <a:rPr lang="de-DE" sz="32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, 2, 3, 5, </a:t>
            </a:r>
            <a:r>
              <a:rPr lang="de-DE" sz="32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6 </a:t>
            </a:r>
            <a:r>
              <a:rPr lang="de-DE" sz="2400" b="1" dirty="0" smtClean="0">
                <a:sym typeface="Wingdings" panose="05000000000000000000" pitchFamily="2" charset="2"/>
              </a:rPr>
              <a:t>erscheinen</a:t>
            </a: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49" name="Grafik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0" y="6915150"/>
            <a:ext cx="755650" cy="28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Gerader Verbinder 21"/>
          <p:cNvCxnSpPr/>
          <p:nvPr/>
        </p:nvCxnSpPr>
        <p:spPr>
          <a:xfrm>
            <a:off x="2751555" y="3916748"/>
            <a:ext cx="295275" cy="476250"/>
          </a:xfrm>
          <a:prstGeom prst="line">
            <a:avLst/>
          </a:prstGeom>
          <a:ln w="76200" cap="rnd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Gerader Verbinder 22"/>
          <p:cNvCxnSpPr/>
          <p:nvPr/>
        </p:nvCxnSpPr>
        <p:spPr>
          <a:xfrm flipV="1">
            <a:off x="3307815" y="3911033"/>
            <a:ext cx="295275" cy="476250"/>
          </a:xfrm>
          <a:prstGeom prst="line">
            <a:avLst/>
          </a:prstGeom>
          <a:ln w="76200" cap="rnd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Textfeld 21"/>
          <p:cNvSpPr txBox="1">
            <a:spLocks noChangeArrowheads="1"/>
          </p:cNvSpPr>
          <p:nvPr/>
        </p:nvSpPr>
        <p:spPr bwMode="auto">
          <a:xfrm>
            <a:off x="2872961" y="3767647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endParaRPr kumimoji="0" lang="de-DE" altLang="de-D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feld 23"/>
          <p:cNvSpPr txBox="1">
            <a:spLocks noChangeArrowheads="1"/>
          </p:cNvSpPr>
          <p:nvPr/>
        </p:nvSpPr>
        <p:spPr bwMode="auto">
          <a:xfrm rot="643019">
            <a:off x="2847224" y="3343016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kumimoji="0" lang="de-DE" alt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feld 24"/>
          <p:cNvSpPr txBox="1">
            <a:spLocks noChangeArrowheads="1"/>
          </p:cNvSpPr>
          <p:nvPr/>
        </p:nvSpPr>
        <p:spPr bwMode="auto">
          <a:xfrm rot="1148223">
            <a:off x="3185737" y="3643684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kumimoji="0" lang="de-DE" altLang="de-D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feld 25"/>
          <p:cNvSpPr txBox="1">
            <a:spLocks noChangeArrowheads="1"/>
          </p:cNvSpPr>
          <p:nvPr/>
        </p:nvSpPr>
        <p:spPr bwMode="auto">
          <a:xfrm>
            <a:off x="3082626" y="3440862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endParaRPr kumimoji="0" lang="de-DE" altLang="de-D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feld 26"/>
          <p:cNvSpPr txBox="1">
            <a:spLocks noChangeArrowheads="1"/>
          </p:cNvSpPr>
          <p:nvPr/>
        </p:nvSpPr>
        <p:spPr bwMode="auto">
          <a:xfrm>
            <a:off x="3075244" y="3883389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kumimoji="0" lang="de-DE" altLang="de-D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Textfeld 27"/>
          <p:cNvSpPr txBox="1">
            <a:spLocks noChangeArrowheads="1"/>
          </p:cNvSpPr>
          <p:nvPr/>
        </p:nvSpPr>
        <p:spPr bwMode="auto">
          <a:xfrm rot="-1484099">
            <a:off x="2661486" y="3487478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endParaRPr kumimoji="0" lang="de-DE" altLang="de-DE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grpSp>
        <p:nvGrpSpPr>
          <p:cNvPr id="24" name="Gruppieren 23"/>
          <p:cNvGrpSpPr/>
          <p:nvPr/>
        </p:nvGrpSpPr>
        <p:grpSpPr>
          <a:xfrm>
            <a:off x="4662714" y="3652133"/>
            <a:ext cx="3905795" cy="691398"/>
            <a:chOff x="2098642" y="1586717"/>
            <a:chExt cx="3905795" cy="691398"/>
          </a:xfrm>
        </p:grpSpPr>
        <p:pic>
          <p:nvPicPr>
            <p:cNvPr id="18" name="Grafik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98642" y="1736439"/>
              <a:ext cx="3905795" cy="485843"/>
            </a:xfrm>
            <a:prstGeom prst="rect">
              <a:avLst/>
            </a:prstGeom>
          </p:spPr>
        </p:pic>
        <p:cxnSp>
          <p:nvCxnSpPr>
            <p:cNvPr id="21" name="Gerader Verbinder 20"/>
            <p:cNvCxnSpPr/>
            <p:nvPr/>
          </p:nvCxnSpPr>
          <p:spPr>
            <a:xfrm flipH="1">
              <a:off x="5590021" y="1586717"/>
              <a:ext cx="414416" cy="66231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5" name="Gerader Verbinder 34"/>
            <p:cNvCxnSpPr/>
            <p:nvPr/>
          </p:nvCxnSpPr>
          <p:spPr>
            <a:xfrm flipH="1" flipV="1">
              <a:off x="5550802" y="1615799"/>
              <a:ext cx="414416" cy="66231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pic>
        <p:nvPicPr>
          <p:cNvPr id="38" name="Grafik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062" y="4365467"/>
            <a:ext cx="128587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eck 1"/>
          <p:cNvSpPr/>
          <p:nvPr/>
        </p:nvSpPr>
        <p:spPr>
          <a:xfrm>
            <a:off x="2297125" y="3214800"/>
            <a:ext cx="1911159" cy="1867099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1215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1"/>
            <a:ext cx="10363826" cy="4118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>1. Festlegen der Zufallszahl</a:t>
            </a: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>Da hier die Zahl „NULL“ erscheinen würde, muss noch eine Zusatzberechnung eingefügt werden.</a:t>
            </a: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49" name="Grafik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0" y="6915150"/>
            <a:ext cx="755650" cy="28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grpSp>
        <p:nvGrpSpPr>
          <p:cNvPr id="24" name="Gruppieren 23"/>
          <p:cNvGrpSpPr/>
          <p:nvPr/>
        </p:nvGrpSpPr>
        <p:grpSpPr>
          <a:xfrm>
            <a:off x="2493750" y="3166658"/>
            <a:ext cx="3905795" cy="691398"/>
            <a:chOff x="2098642" y="1586717"/>
            <a:chExt cx="3905795" cy="691398"/>
          </a:xfrm>
        </p:grpSpPr>
        <p:pic>
          <p:nvPicPr>
            <p:cNvPr id="18" name="Grafik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98642" y="1736439"/>
              <a:ext cx="3905795" cy="485843"/>
            </a:xfrm>
            <a:prstGeom prst="rect">
              <a:avLst/>
            </a:prstGeom>
          </p:spPr>
        </p:pic>
        <p:cxnSp>
          <p:nvCxnSpPr>
            <p:cNvPr id="21" name="Gerader Verbinder 20"/>
            <p:cNvCxnSpPr/>
            <p:nvPr/>
          </p:nvCxnSpPr>
          <p:spPr>
            <a:xfrm flipH="1">
              <a:off x="5590021" y="1586717"/>
              <a:ext cx="414416" cy="66231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5" name="Gerader Verbinder 34"/>
            <p:cNvCxnSpPr/>
            <p:nvPr/>
          </p:nvCxnSpPr>
          <p:spPr>
            <a:xfrm flipH="1" flipV="1">
              <a:off x="5550802" y="1615799"/>
              <a:ext cx="414416" cy="66231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" name="Ellipse 2"/>
          <p:cNvSpPr/>
          <p:nvPr/>
        </p:nvSpPr>
        <p:spPr>
          <a:xfrm>
            <a:off x="5201728" y="3195740"/>
            <a:ext cx="526211" cy="6623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6815" y="4798691"/>
            <a:ext cx="5982535" cy="857370"/>
          </a:xfrm>
          <a:prstGeom prst="rect">
            <a:avLst/>
          </a:prstGeom>
        </p:spPr>
      </p:pic>
      <p:sp>
        <p:nvSpPr>
          <p:cNvPr id="26" name="Ellipse 25"/>
          <p:cNvSpPr/>
          <p:nvPr/>
        </p:nvSpPr>
        <p:spPr>
          <a:xfrm>
            <a:off x="7543139" y="4728367"/>
            <a:ext cx="526211" cy="6623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Nach rechts gekrümmter Pfeil 27"/>
          <p:cNvSpPr/>
          <p:nvPr/>
        </p:nvSpPr>
        <p:spPr>
          <a:xfrm rot="15713704">
            <a:off x="5625389" y="4127147"/>
            <a:ext cx="500332" cy="2912493"/>
          </a:xfrm>
          <a:prstGeom prst="curved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789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 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695290" y="1251583"/>
            <a:ext cx="10363826" cy="46747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/>
              <a:t>2. Anzeigen der Zufallszahl</a:t>
            </a:r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290" y="3326991"/>
            <a:ext cx="2972215" cy="523948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528" y="2964759"/>
            <a:ext cx="6182588" cy="1543265"/>
          </a:xfrm>
          <a:prstGeom prst="rect">
            <a:avLst/>
          </a:prstGeom>
        </p:spPr>
      </p:pic>
      <p:sp>
        <p:nvSpPr>
          <p:cNvPr id="17" name="Geschweifte Klammer rechts 16"/>
          <p:cNvSpPr/>
          <p:nvPr/>
        </p:nvSpPr>
        <p:spPr>
          <a:xfrm>
            <a:off x="4015962" y="2319302"/>
            <a:ext cx="512109" cy="2539325"/>
          </a:xfrm>
          <a:prstGeom prst="rightBrace">
            <a:avLst>
              <a:gd name="adj1" fmla="val 60552"/>
              <a:gd name="adj2" fmla="val 50000"/>
            </a:avLst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8" name="Gruppieren 17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9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814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8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 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436497" y="1087455"/>
            <a:ext cx="11511088" cy="34241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/>
              <a:t>Zusatzaufgabe:</a:t>
            </a:r>
            <a:endParaRPr lang="de-DE" sz="2400" dirty="0"/>
          </a:p>
          <a:p>
            <a:pPr lvl="0"/>
            <a:r>
              <a:rPr lang="de-DE" sz="2400" dirty="0"/>
              <a:t>Lass die Würfelzahl für </a:t>
            </a:r>
            <a:r>
              <a:rPr lang="de-DE" sz="2400" b="1" dirty="0"/>
              <a:t>5 Sekunden </a:t>
            </a:r>
            <a:r>
              <a:rPr lang="de-DE" sz="2400" b="1" dirty="0" smtClean="0"/>
              <a:t>anzeigen</a:t>
            </a:r>
            <a:r>
              <a:rPr lang="de-DE" sz="2400" dirty="0" smtClean="0"/>
              <a:t>.</a:t>
            </a: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  <a:p>
            <a:pPr lvl="0"/>
            <a:r>
              <a:rPr lang="de-DE" sz="2400" dirty="0"/>
              <a:t>Danach soll der </a:t>
            </a:r>
            <a:r>
              <a:rPr lang="de-DE" sz="2400" b="1" dirty="0"/>
              <a:t>Bildschirm gelöscht </a:t>
            </a:r>
            <a:r>
              <a:rPr lang="de-DE" sz="2400" dirty="0"/>
              <a:t>werden </a:t>
            </a:r>
            <a:r>
              <a:rPr lang="de-DE" sz="2400" b="1" dirty="0"/>
              <a:t>und</a:t>
            </a:r>
            <a:r>
              <a:rPr lang="de-DE" sz="2400" dirty="0"/>
              <a:t> die </a:t>
            </a:r>
            <a:r>
              <a:rPr lang="de-DE" sz="2400" b="1" dirty="0"/>
              <a:t>RGB-LED</a:t>
            </a:r>
            <a:r>
              <a:rPr lang="de-DE" sz="2400" dirty="0"/>
              <a:t> soll in der Farbe „</a:t>
            </a:r>
            <a:r>
              <a:rPr lang="de-DE" sz="2400" b="1" dirty="0"/>
              <a:t>grün</a:t>
            </a:r>
            <a:r>
              <a:rPr lang="de-DE" sz="2400" dirty="0"/>
              <a:t>“ leuchten.</a:t>
            </a:r>
            <a:br>
              <a:rPr lang="de-DE" sz="2400" dirty="0"/>
            </a:br>
            <a:endParaRPr lang="de-DE" sz="2400" dirty="0"/>
          </a:p>
          <a:p>
            <a:pPr lvl="0"/>
            <a:r>
              <a:rPr lang="de-DE" sz="2400" dirty="0"/>
              <a:t>Denke daran, dass beim erneuten Würfeln die RGB-LED nicht mehr leuchtet und erst wieder „grün“ anzeigt, wenn die neue Zahl auf dem LED-Display erscheint.</a:t>
            </a:r>
          </a:p>
          <a:p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906369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 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436497" y="1087455"/>
            <a:ext cx="11511088" cy="34241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/>
              <a:t>Zusatzaufgabe:</a:t>
            </a:r>
            <a:endParaRPr lang="de-DE" sz="2400" dirty="0"/>
          </a:p>
          <a:p>
            <a:pPr lvl="0"/>
            <a:r>
              <a:rPr lang="de-DE" sz="2400" dirty="0"/>
              <a:t>Lass die Würfelzahl für </a:t>
            </a:r>
            <a:r>
              <a:rPr lang="de-DE" sz="2400" b="1" dirty="0"/>
              <a:t>5 Sekunden </a:t>
            </a:r>
            <a:r>
              <a:rPr lang="de-DE" sz="2400" b="1" dirty="0" smtClean="0"/>
              <a:t>anzeigen</a:t>
            </a:r>
            <a:r>
              <a:rPr lang="de-DE" sz="2400" dirty="0" smtClean="0"/>
              <a:t>.</a:t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  <a:p>
            <a:pPr lvl="0"/>
            <a:r>
              <a:rPr lang="de-DE" sz="2400" dirty="0" smtClean="0"/>
              <a:t>Danach soll der </a:t>
            </a:r>
            <a:r>
              <a:rPr lang="de-DE" sz="2400" b="1" dirty="0" smtClean="0"/>
              <a:t>Bildschirm gelöscht </a:t>
            </a:r>
            <a:r>
              <a:rPr lang="de-DE" sz="2400" dirty="0" smtClean="0"/>
              <a:t>werden </a:t>
            </a:r>
            <a:r>
              <a:rPr lang="de-DE" sz="2400" b="1" dirty="0" smtClean="0"/>
              <a:t>und</a:t>
            </a:r>
            <a:r>
              <a:rPr lang="de-DE" sz="2400" dirty="0" smtClean="0"/>
              <a:t> die </a:t>
            </a:r>
            <a:r>
              <a:rPr lang="de-DE" sz="2400" b="1" dirty="0" smtClean="0"/>
              <a:t>RGB-LED</a:t>
            </a:r>
            <a:r>
              <a:rPr lang="de-DE" sz="2400" dirty="0" smtClean="0"/>
              <a:t> soll in der Farbe „</a:t>
            </a:r>
            <a:r>
              <a:rPr lang="de-DE" sz="2400" b="1" dirty="0" smtClean="0"/>
              <a:t>grün</a:t>
            </a:r>
            <a:r>
              <a:rPr lang="de-DE" sz="2400" dirty="0" smtClean="0"/>
              <a:t>“ leuchten.</a:t>
            </a:r>
            <a:br>
              <a:rPr lang="de-DE" sz="2400" dirty="0" smtClean="0"/>
            </a:br>
            <a:endParaRPr lang="de-DE" sz="2400" dirty="0" smtClean="0"/>
          </a:p>
          <a:p>
            <a:pPr marL="0" indent="0">
              <a:buNone/>
            </a:pP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6563" y="2242836"/>
            <a:ext cx="2191056" cy="45726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266" y="4969801"/>
            <a:ext cx="3086531" cy="47631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5651" y="4951243"/>
            <a:ext cx="2845523" cy="494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355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 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436497" y="1087455"/>
            <a:ext cx="11511088" cy="34241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Zusatzaufgabe:</a:t>
            </a:r>
            <a:endParaRPr lang="de-DE" sz="2400" dirty="0" smtClean="0"/>
          </a:p>
          <a:p>
            <a:pPr lvl="0"/>
            <a:r>
              <a:rPr lang="de-DE" sz="2400" dirty="0" smtClean="0"/>
              <a:t>Denke daran, dass beim </a:t>
            </a:r>
            <a:r>
              <a:rPr lang="de-DE" sz="2400" b="1" dirty="0" smtClean="0"/>
              <a:t>erneuten Würfeln die RGB-LED nicht mehr leuchtet</a:t>
            </a:r>
            <a:r>
              <a:rPr lang="de-DE" sz="2400" dirty="0" smtClean="0"/>
              <a:t> und erst wieder „grün“ anzeigt, wenn die neue Zahl auf dem LED-Display erscheint.</a:t>
            </a:r>
          </a:p>
          <a:p>
            <a:pPr lvl="0"/>
            <a:r>
              <a:rPr lang="de-DE" sz="2400" dirty="0" smtClean="0"/>
              <a:t>Überlege an welcher Stelle dieser Programmierblock stehen soll.</a:t>
            </a:r>
          </a:p>
          <a:p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3136" y="3980729"/>
            <a:ext cx="3467584" cy="135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196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 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436497" y="1087455"/>
            <a:ext cx="11511088" cy="34241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Lösungsvorschlag (ohne Taste A/B)</a:t>
            </a:r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endParaRPr lang="de-DE" sz="2400" b="1" dirty="0" smtClean="0"/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endParaRPr lang="de-DE" sz="2400" b="1" dirty="0" smtClean="0"/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endParaRPr lang="de-DE" sz="2400" b="1" dirty="0" smtClean="0"/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endParaRPr lang="de-DE" sz="2400" b="1" dirty="0" smtClean="0"/>
          </a:p>
          <a:p>
            <a:pPr marL="0" indent="0">
              <a:buNone/>
            </a:pPr>
            <a:r>
              <a:rPr lang="de-DE" sz="2400" b="1" dirty="0" smtClean="0"/>
              <a:t>Es folgt ein Lösungsvorschlag mit Taste A/B</a:t>
            </a:r>
            <a:endParaRPr lang="de-DE" sz="2400" dirty="0" smtClean="0"/>
          </a:p>
        </p:txBody>
      </p:sp>
      <p:grpSp>
        <p:nvGrpSpPr>
          <p:cNvPr id="10" name="Gruppieren 9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298" y="1646779"/>
            <a:ext cx="6201640" cy="368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148814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180</Words>
  <Application>Microsoft Office PowerPoint</Application>
  <PresentationFormat>Breitbild</PresentationFormat>
  <Paragraphs>78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8" baseType="lpstr">
      <vt:lpstr>Arial</vt:lpstr>
      <vt:lpstr>Calibri</vt:lpstr>
      <vt:lpstr>Century Gothic</vt:lpstr>
      <vt:lpstr>Segoe Print</vt:lpstr>
      <vt:lpstr>Times New Roman</vt:lpstr>
      <vt:lpstr>Wingdings</vt:lpstr>
      <vt:lpstr>Wingdings 3</vt:lpstr>
      <vt:lpstr>Fetzen</vt:lpstr>
      <vt:lpstr>Würfel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87</cp:revision>
  <dcterms:created xsi:type="dcterms:W3CDTF">2018-08-30T13:11:55Z</dcterms:created>
  <dcterms:modified xsi:type="dcterms:W3CDTF">2019-03-16T17:42:03Z</dcterms:modified>
</cp:coreProperties>
</file>