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82" r:id="rId3"/>
    <p:sldId id="287" r:id="rId4"/>
    <p:sldId id="266" r:id="rId5"/>
    <p:sldId id="285" r:id="rId6"/>
    <p:sldId id="288" r:id="rId7"/>
    <p:sldId id="289" r:id="rId8"/>
    <p:sldId id="290" r:id="rId9"/>
    <p:sldId id="291" r:id="rId10"/>
    <p:sldId id="29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Stein-Schere-Papier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589212" y="4797828"/>
            <a:ext cx="8915399" cy="1126283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4" name="Rechteck 3"/>
          <p:cNvSpPr/>
          <p:nvPr/>
        </p:nvSpPr>
        <p:spPr>
          <a:xfrm>
            <a:off x="7553909" y="591740"/>
            <a:ext cx="3036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Schnuck</a:t>
            </a:r>
            <a:endParaRPr lang="de-D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716121" y="1355973"/>
            <a:ext cx="27526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Schnick</a:t>
            </a:r>
            <a:endParaRPr lang="de-D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hteck 8"/>
          <p:cNvSpPr/>
          <p:nvPr/>
        </p:nvSpPr>
        <p:spPr>
          <a:xfrm rot="1716973">
            <a:off x="5503059" y="1053405"/>
            <a:ext cx="3087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Schnack</a:t>
            </a:r>
            <a:endParaRPr lang="de-DE" sz="5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Grafik 9"/>
          <p:cNvPicPr/>
          <p:nvPr/>
        </p:nvPicPr>
        <p:blipFill>
          <a:blip r:embed="rId2"/>
          <a:stretch>
            <a:fillRect/>
          </a:stretch>
        </p:blipFill>
        <p:spPr>
          <a:xfrm>
            <a:off x="4283197" y="2126802"/>
            <a:ext cx="851954" cy="1200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Grafik 10"/>
          <p:cNvPicPr/>
          <p:nvPr/>
        </p:nvPicPr>
        <p:blipFill>
          <a:blip r:embed="rId3"/>
          <a:stretch>
            <a:fillRect/>
          </a:stretch>
        </p:blipFill>
        <p:spPr>
          <a:xfrm>
            <a:off x="6555184" y="2085578"/>
            <a:ext cx="1112840" cy="1356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Grafik 11"/>
          <p:cNvPicPr/>
          <p:nvPr/>
        </p:nvPicPr>
        <p:blipFill>
          <a:blip r:embed="rId4"/>
          <a:stretch>
            <a:fillRect/>
          </a:stretch>
        </p:blipFill>
        <p:spPr>
          <a:xfrm>
            <a:off x="9072113" y="1843033"/>
            <a:ext cx="1028410" cy="13431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  <a:ln>
            <a:noFill/>
          </a:ln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871342"/>
            <a:ext cx="11318842" cy="5935791"/>
          </a:xfr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785" y="871341"/>
            <a:ext cx="5315796" cy="580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36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„Stein-Schere-Papier“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Wir verwenden Variable „</a:t>
            </a:r>
            <a:r>
              <a:rPr lang="de-DE" sz="2400" b="1" dirty="0" smtClean="0"/>
              <a:t>Zufall</a:t>
            </a:r>
            <a:r>
              <a:rPr lang="de-DE" sz="2400" dirty="0" smtClean="0"/>
              <a:t>“.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Am </a:t>
            </a:r>
            <a:r>
              <a:rPr lang="de-DE" sz="2400" dirty="0" smtClean="0"/>
              <a:t>einfachsten kannst du dir die Variable als eine </a:t>
            </a:r>
            <a:r>
              <a:rPr lang="de-DE" sz="2400" b="1" dirty="0" smtClean="0"/>
              <a:t>Box</a:t>
            </a:r>
            <a:r>
              <a:rPr lang="de-DE" sz="2400" dirty="0" smtClean="0"/>
              <a:t> vorstellen.</a:t>
            </a:r>
          </a:p>
          <a:p>
            <a:pPr marL="0" indent="0">
              <a:buNone/>
            </a:pPr>
            <a:r>
              <a:rPr lang="de-DE" sz="2400" dirty="0" smtClean="0"/>
              <a:t>In diese Box können beispielsweise beliebige Nummernkarten gelegt werden. Anschließend werden diese Karten in der Box verarbeitet und später wieder herausgeholt werden.</a:t>
            </a:r>
            <a:endParaRPr lang="de-DE" sz="2400" dirty="0"/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Flussdiagramm: Magnetplattenspeicher 4"/>
          <p:cNvSpPr/>
          <p:nvPr/>
        </p:nvSpPr>
        <p:spPr>
          <a:xfrm>
            <a:off x="3338422" y="4330461"/>
            <a:ext cx="4183812" cy="1932317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3623094" y="4382220"/>
            <a:ext cx="3614468" cy="50895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 rot="165120">
            <a:off x="5098243" y="3896426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2</a:t>
            </a:r>
            <a:endParaRPr lang="de-DE" b="1" dirty="0"/>
          </a:p>
        </p:txBody>
      </p:sp>
      <p:sp>
        <p:nvSpPr>
          <p:cNvPr id="15" name="Abgerundetes Rechteck 14"/>
          <p:cNvSpPr/>
          <p:nvPr/>
        </p:nvSpPr>
        <p:spPr>
          <a:xfrm rot="1531078">
            <a:off x="5092399" y="4283152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1</a:t>
            </a:r>
            <a:endParaRPr lang="de-DE" b="1" dirty="0"/>
          </a:p>
        </p:txBody>
      </p:sp>
      <p:sp>
        <p:nvSpPr>
          <p:cNvPr id="13" name="Abgerundetes Rechteck 12"/>
          <p:cNvSpPr/>
          <p:nvPr/>
        </p:nvSpPr>
        <p:spPr>
          <a:xfrm>
            <a:off x="5622374" y="4123426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0</a:t>
            </a:r>
            <a:endParaRPr lang="de-DE" b="1" dirty="0"/>
          </a:p>
        </p:txBody>
      </p:sp>
      <p:sp>
        <p:nvSpPr>
          <p:cNvPr id="20" name="Rechteck 19"/>
          <p:cNvSpPr/>
          <p:nvPr/>
        </p:nvSpPr>
        <p:spPr>
          <a:xfrm>
            <a:off x="3941395" y="5074775"/>
            <a:ext cx="2600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„Zufall“</a:t>
            </a:r>
            <a:endParaRPr lang="de-D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9075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Verknüpfung der Variable mit den Symbolen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b="1" dirty="0" smtClean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de-DE" sz="2400" b="1" dirty="0">
              <a:solidFill>
                <a:srgbClr val="0000FF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7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Flussdiagramm: Magnetplattenspeicher 4"/>
          <p:cNvSpPr/>
          <p:nvPr/>
        </p:nvSpPr>
        <p:spPr>
          <a:xfrm>
            <a:off x="422694" y="3306054"/>
            <a:ext cx="4183812" cy="1932317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707366" y="3357813"/>
            <a:ext cx="3614468" cy="50895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>
            <a:off x="5061281" y="4420737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2</a:t>
            </a:r>
            <a:endParaRPr lang="de-DE" b="1" dirty="0"/>
          </a:p>
        </p:txBody>
      </p:sp>
      <p:sp>
        <p:nvSpPr>
          <p:cNvPr id="15" name="Abgerundetes Rechteck 14"/>
          <p:cNvSpPr/>
          <p:nvPr/>
        </p:nvSpPr>
        <p:spPr>
          <a:xfrm>
            <a:off x="5061281" y="3404089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1</a:t>
            </a:r>
            <a:endParaRPr lang="de-DE" b="1" dirty="0"/>
          </a:p>
        </p:txBody>
      </p:sp>
      <p:sp>
        <p:nvSpPr>
          <p:cNvPr id="13" name="Abgerundetes Rechteck 12"/>
          <p:cNvSpPr/>
          <p:nvPr/>
        </p:nvSpPr>
        <p:spPr>
          <a:xfrm>
            <a:off x="5024943" y="2385270"/>
            <a:ext cx="439947" cy="517585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0</a:t>
            </a:r>
            <a:endParaRPr lang="de-DE" b="1" dirty="0"/>
          </a:p>
        </p:txBody>
      </p:sp>
      <p:sp>
        <p:nvSpPr>
          <p:cNvPr id="20" name="Rechteck 19"/>
          <p:cNvSpPr/>
          <p:nvPr/>
        </p:nvSpPr>
        <p:spPr>
          <a:xfrm>
            <a:off x="1025667" y="4050368"/>
            <a:ext cx="2600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„Zufall“</a:t>
            </a:r>
            <a:endParaRPr lang="de-DE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Nach unten gekrümmter Pfeil 3"/>
          <p:cNvSpPr/>
          <p:nvPr/>
        </p:nvSpPr>
        <p:spPr>
          <a:xfrm rot="20191202">
            <a:off x="2059738" y="2335055"/>
            <a:ext cx="3190377" cy="675423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Nach unten gekrümmter Pfeil 15"/>
          <p:cNvSpPr/>
          <p:nvPr/>
        </p:nvSpPr>
        <p:spPr>
          <a:xfrm rot="21131938">
            <a:off x="2769182" y="2876936"/>
            <a:ext cx="2384597" cy="67473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7" name="Nach unten gekrümmter Pfeil 16"/>
          <p:cNvSpPr/>
          <p:nvPr/>
        </p:nvSpPr>
        <p:spPr>
          <a:xfrm rot="1502887">
            <a:off x="3553485" y="3580660"/>
            <a:ext cx="1804678" cy="55162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8" name="Grafik 17"/>
          <p:cNvPicPr/>
          <p:nvPr/>
        </p:nvPicPr>
        <p:blipFill>
          <a:blip r:embed="rId2"/>
          <a:stretch>
            <a:fillRect/>
          </a:stretch>
        </p:blipFill>
        <p:spPr>
          <a:xfrm>
            <a:off x="7840888" y="2465219"/>
            <a:ext cx="481965" cy="503555"/>
          </a:xfrm>
          <a:prstGeom prst="rect">
            <a:avLst/>
          </a:prstGeom>
        </p:spPr>
      </p:pic>
      <p:sp>
        <p:nvSpPr>
          <p:cNvPr id="19" name="Abgerundetes Rechteck 18"/>
          <p:cNvSpPr/>
          <p:nvPr/>
        </p:nvSpPr>
        <p:spPr>
          <a:xfrm>
            <a:off x="5780665" y="2385270"/>
            <a:ext cx="1498980" cy="51758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Stein</a:t>
            </a:r>
            <a:endParaRPr lang="de-DE" b="1" dirty="0"/>
          </a:p>
        </p:txBody>
      </p:sp>
      <p:sp>
        <p:nvSpPr>
          <p:cNvPr id="21" name="Abgerundetes Rechteck 20"/>
          <p:cNvSpPr/>
          <p:nvPr/>
        </p:nvSpPr>
        <p:spPr>
          <a:xfrm>
            <a:off x="5797247" y="3404089"/>
            <a:ext cx="1498980" cy="51758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Schere</a:t>
            </a:r>
            <a:endParaRPr lang="de-DE" b="1" dirty="0"/>
          </a:p>
        </p:txBody>
      </p:sp>
      <p:sp>
        <p:nvSpPr>
          <p:cNvPr id="22" name="Abgerundetes Rechteck 21"/>
          <p:cNvSpPr/>
          <p:nvPr/>
        </p:nvSpPr>
        <p:spPr>
          <a:xfrm>
            <a:off x="5797247" y="4420737"/>
            <a:ext cx="1498980" cy="51758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Papier</a:t>
            </a:r>
            <a:endParaRPr lang="de-DE" b="1" dirty="0"/>
          </a:p>
        </p:txBody>
      </p:sp>
      <p:pic>
        <p:nvPicPr>
          <p:cNvPr id="23" name="Grafik 22"/>
          <p:cNvPicPr/>
          <p:nvPr/>
        </p:nvPicPr>
        <p:blipFill>
          <a:blip r:embed="rId3"/>
          <a:stretch>
            <a:fillRect/>
          </a:stretch>
        </p:blipFill>
        <p:spPr>
          <a:xfrm>
            <a:off x="7840888" y="3426622"/>
            <a:ext cx="490220" cy="503555"/>
          </a:xfrm>
          <a:prstGeom prst="rect">
            <a:avLst/>
          </a:prstGeom>
        </p:spPr>
      </p:pic>
      <p:pic>
        <p:nvPicPr>
          <p:cNvPr id="24" name="Grafik 2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983" y="4433497"/>
            <a:ext cx="483870" cy="504825"/>
          </a:xfrm>
          <a:prstGeom prst="rect">
            <a:avLst/>
          </a:prstGeom>
        </p:spPr>
      </p:pic>
      <p:pic>
        <p:nvPicPr>
          <p:cNvPr id="25" name="Grafik 24"/>
          <p:cNvPicPr/>
          <p:nvPr/>
        </p:nvPicPr>
        <p:blipFill>
          <a:blip r:embed="rId5"/>
          <a:stretch>
            <a:fillRect/>
          </a:stretch>
        </p:blipFill>
        <p:spPr>
          <a:xfrm>
            <a:off x="9010736" y="2246144"/>
            <a:ext cx="553720" cy="72263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26" name="Grafik 25"/>
          <p:cNvPicPr/>
          <p:nvPr/>
        </p:nvPicPr>
        <p:blipFill>
          <a:blip r:embed="rId6"/>
          <a:stretch>
            <a:fillRect/>
          </a:stretch>
        </p:blipFill>
        <p:spPr>
          <a:xfrm>
            <a:off x="9010736" y="3290736"/>
            <a:ext cx="671830" cy="70358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27" name="Grafik 26"/>
          <p:cNvPicPr/>
          <p:nvPr/>
        </p:nvPicPr>
        <p:blipFill>
          <a:blip r:embed="rId7"/>
          <a:stretch>
            <a:fillRect/>
          </a:stretch>
        </p:blipFill>
        <p:spPr>
          <a:xfrm>
            <a:off x="9048788" y="4241092"/>
            <a:ext cx="590550" cy="69723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9046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818883" y="1516812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b="1" dirty="0" smtClean="0"/>
              <a:t>Platzhalter „Zufall“ erstellen </a:t>
            </a:r>
            <a:br>
              <a:rPr lang="de-DE" sz="2400" b="1" dirty="0" smtClean="0"/>
            </a:b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dirty="0" smtClean="0"/>
              <a:t>und 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b="1" dirty="0" smtClean="0"/>
              <a:t>Zufallszahl erzeugen</a:t>
            </a:r>
            <a:endParaRPr lang="de-DE" sz="2400" b="1" dirty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884" y="1080581"/>
            <a:ext cx="4188124" cy="2799838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8514272" y="1080581"/>
            <a:ext cx="1621766" cy="43623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8514272" y="1734928"/>
            <a:ext cx="1621766" cy="369918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Nach rechts gekrümmter Pfeil 14"/>
          <p:cNvSpPr/>
          <p:nvPr/>
        </p:nvSpPr>
        <p:spPr>
          <a:xfrm rot="10800000" flipV="1">
            <a:off x="10082967" y="1080581"/>
            <a:ext cx="560717" cy="1024265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883" y="4419219"/>
            <a:ext cx="3296110" cy="1590897"/>
          </a:xfrm>
          <a:prstGeom prst="rect">
            <a:avLst/>
          </a:prstGeom>
        </p:spPr>
      </p:pic>
      <p:sp>
        <p:nvSpPr>
          <p:cNvPr id="17" name="Rechteck 16"/>
          <p:cNvSpPr/>
          <p:nvPr/>
        </p:nvSpPr>
        <p:spPr>
          <a:xfrm>
            <a:off x="1656055" y="4761781"/>
            <a:ext cx="871485" cy="254480"/>
          </a:xfrm>
          <a:prstGeom prst="rect">
            <a:avLst/>
          </a:prstGeom>
          <a:noFill/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9097" y="4759918"/>
            <a:ext cx="3724795" cy="362001"/>
          </a:xfrm>
          <a:prstGeom prst="rect">
            <a:avLst/>
          </a:prstGeom>
        </p:spPr>
      </p:pic>
      <p:sp>
        <p:nvSpPr>
          <p:cNvPr id="19" name="Nach rechts gekrümmter Pfeil 18"/>
          <p:cNvSpPr/>
          <p:nvPr/>
        </p:nvSpPr>
        <p:spPr>
          <a:xfrm rot="5400000">
            <a:off x="3275346" y="3805546"/>
            <a:ext cx="560717" cy="1353015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526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72854" y="112505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Bedingung erstellen</a:t>
            </a:r>
          </a:p>
          <a:p>
            <a:pPr marL="0" indent="0">
              <a:buNone/>
            </a:pPr>
            <a:endParaRPr lang="de-DE" sz="2400" b="1" dirty="0"/>
          </a:p>
          <a:p>
            <a:pPr marL="0" indent="0">
              <a:buNone/>
            </a:pPr>
            <a:r>
              <a:rPr lang="de-DE" sz="2400" dirty="0" smtClean="0"/>
              <a:t>Bei einer bestimmten Voraussetzung soll eine Aktion ausgeführt werden. </a:t>
            </a:r>
          </a:p>
          <a:p>
            <a:pPr marL="0" indent="0">
              <a:buNone/>
            </a:pPr>
            <a:r>
              <a:rPr lang="de-DE" sz="2400" dirty="0" smtClean="0"/>
              <a:t>Beispiel</a:t>
            </a:r>
            <a:r>
              <a:rPr lang="de-DE" sz="2400" b="1" dirty="0" smtClean="0"/>
              <a:t>: „Wenn es dunkel wird, dann wird das Licht eingeschaltet“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dirty="0" smtClean="0"/>
              <a:t> Formuliere weitere Sätze mit: „Wenn …, dann …“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927505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72854" y="1125051"/>
            <a:ext cx="11318842" cy="4909867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Bedingung für unser Spiel. </a:t>
            </a:r>
            <a:endParaRPr lang="de-DE" sz="2400" b="1" dirty="0"/>
          </a:p>
          <a:p>
            <a:pPr marL="0" indent="0">
              <a:buNone/>
            </a:pPr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240845"/>
              </p:ext>
            </p:extLst>
          </p:nvPr>
        </p:nvGraphicFramePr>
        <p:xfrm>
          <a:off x="1921624" y="2059231"/>
          <a:ext cx="8171282" cy="731520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2723327">
                  <a:extLst>
                    <a:ext uri="{9D8B030D-6E8A-4147-A177-3AD203B41FA5}">
                      <a16:colId xmlns:a16="http://schemas.microsoft.com/office/drawing/2014/main" val="1035941977"/>
                    </a:ext>
                  </a:extLst>
                </a:gridCol>
                <a:gridCol w="2723327">
                  <a:extLst>
                    <a:ext uri="{9D8B030D-6E8A-4147-A177-3AD203B41FA5}">
                      <a16:colId xmlns:a16="http://schemas.microsoft.com/office/drawing/2014/main" val="1680771610"/>
                    </a:ext>
                  </a:extLst>
                </a:gridCol>
                <a:gridCol w="2724628">
                  <a:extLst>
                    <a:ext uri="{9D8B030D-6E8A-4147-A177-3AD203B41FA5}">
                      <a16:colId xmlns:a16="http://schemas.microsoft.com/office/drawing/2014/main" val="908774833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Zufall = 0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Zufall = 1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Zufall = 2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2511596"/>
                  </a:ext>
                </a:extLst>
              </a:tr>
              <a:tr h="2832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Symbol „Stein“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Symbol „</a:t>
                      </a:r>
                      <a:r>
                        <a:rPr lang="de-DE" sz="2400" b="1" dirty="0">
                          <a:effectLst/>
                        </a:rPr>
                        <a:t>Schere</a:t>
                      </a:r>
                      <a:r>
                        <a:rPr lang="de-DE" sz="2400" dirty="0">
                          <a:effectLst/>
                        </a:rPr>
                        <a:t>“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Symbol „</a:t>
                      </a:r>
                      <a:r>
                        <a:rPr lang="de-DE" sz="2400" b="1" dirty="0">
                          <a:effectLst/>
                        </a:rPr>
                        <a:t>Papier</a:t>
                      </a:r>
                      <a:r>
                        <a:rPr lang="de-DE" sz="2400" dirty="0">
                          <a:effectLst/>
                        </a:rPr>
                        <a:t>“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01203949"/>
                  </a:ext>
                </a:extLst>
              </a:tr>
            </a:tbl>
          </a:graphicData>
        </a:graphic>
      </p:graphicFrame>
      <p:sp>
        <p:nvSpPr>
          <p:cNvPr id="5" name="Rechteck 4"/>
          <p:cNvSpPr/>
          <p:nvPr/>
        </p:nvSpPr>
        <p:spPr>
          <a:xfrm>
            <a:off x="1003539" y="3443338"/>
            <a:ext cx="10676627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4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So kann man die Bedingung formulieren:</a:t>
            </a:r>
            <a:endParaRPr lang="de-DE" sz="24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Wenn die Variable „Zufall“ gleich „0“ ist, dann zeige die Schere an.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Ansonsten wenn Zufall = 1 ist, dann zeige __________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Ansonsten wenn Zufall = 2 ist, dann zeige __________</a:t>
            </a:r>
            <a:endParaRPr lang="de-DE" sz="24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275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  <a:ln>
            <a:noFill/>
          </a:ln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517578" y="1202689"/>
            <a:ext cx="11318842" cy="5120473"/>
          </a:xfr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Bedingungen in unserem Editor</a:t>
            </a:r>
            <a:endParaRPr lang="de-DE" sz="2400" b="1" dirty="0"/>
          </a:p>
          <a:p>
            <a:pPr marL="0" indent="0">
              <a:buNone/>
            </a:pPr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891" y="2890751"/>
            <a:ext cx="1590897" cy="714475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733245" y="1850815"/>
            <a:ext cx="112584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Wenn die Variable „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Zufall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“ gleich „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“ ist, dann zeige die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Schere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 an.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7438" y="2944562"/>
            <a:ext cx="1524213" cy="514422"/>
          </a:xfrm>
          <a:prstGeom prst="rect">
            <a:avLst/>
          </a:prstGeom>
        </p:spPr>
      </p:pic>
      <p:sp>
        <p:nvSpPr>
          <p:cNvPr id="10" name="Nach rechts gekrümmter Pfeil 9"/>
          <p:cNvSpPr/>
          <p:nvPr/>
        </p:nvSpPr>
        <p:spPr>
          <a:xfrm rot="5400000">
            <a:off x="4767079" y="2001880"/>
            <a:ext cx="560717" cy="1353015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1" name="Grafik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9456" y="3044296"/>
            <a:ext cx="1000125" cy="438150"/>
          </a:xfrm>
          <a:prstGeom prst="rect">
            <a:avLst/>
          </a:prstGeom>
        </p:spPr>
      </p:pic>
      <p:sp>
        <p:nvSpPr>
          <p:cNvPr id="12" name="Nach rechts gekrümmter Pfeil 11"/>
          <p:cNvSpPr/>
          <p:nvPr/>
        </p:nvSpPr>
        <p:spPr>
          <a:xfrm rot="5400000">
            <a:off x="7085712" y="2087430"/>
            <a:ext cx="560717" cy="1353015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7316" y="4184318"/>
            <a:ext cx="2705478" cy="1981477"/>
          </a:xfrm>
          <a:prstGeom prst="rect">
            <a:avLst/>
          </a:prstGeom>
        </p:spPr>
      </p:pic>
      <p:sp>
        <p:nvSpPr>
          <p:cNvPr id="14" name="Geschweifte Klammer rechts 13"/>
          <p:cNvSpPr/>
          <p:nvPr/>
        </p:nvSpPr>
        <p:spPr>
          <a:xfrm rot="5400000">
            <a:off x="5804001" y="1491301"/>
            <a:ext cx="512109" cy="4873924"/>
          </a:xfrm>
          <a:prstGeom prst="rightBrace">
            <a:avLst>
              <a:gd name="adj1" fmla="val 60552"/>
              <a:gd name="adj2" fmla="val 50000"/>
            </a:avLst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2595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  <a:ln>
            <a:noFill/>
          </a:ln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38895" y="876367"/>
            <a:ext cx="11318842" cy="5935791"/>
          </a:xfr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Erweiterung der Bedingungen in unserem Editor</a:t>
            </a:r>
          </a:p>
          <a:p>
            <a:pPr marL="0" indent="0">
              <a:buNone/>
            </a:pPr>
            <a:endParaRPr lang="de-DE" sz="1000" b="1" dirty="0"/>
          </a:p>
          <a:p>
            <a:pPr marL="0" indent="0">
              <a:buNone/>
            </a:pPr>
            <a:r>
              <a:rPr lang="de-DE" sz="2400" b="1" dirty="0" smtClean="0"/>
              <a:t>Nun muss aber noch die Bedingung für die </a:t>
            </a:r>
            <a:br>
              <a:rPr lang="de-DE" sz="2400" b="1" dirty="0" smtClean="0"/>
            </a:br>
            <a:r>
              <a:rPr lang="de-DE" sz="2400" b="1" dirty="0" smtClean="0"/>
              <a:t>Zahl „</a:t>
            </a:r>
            <a:r>
              <a:rPr lang="de-DE" sz="2400" b="1" dirty="0" smtClean="0">
                <a:solidFill>
                  <a:srgbClr val="FF0000"/>
                </a:solidFill>
              </a:rPr>
              <a:t>1</a:t>
            </a:r>
            <a:r>
              <a:rPr lang="de-DE" sz="2400" b="1" dirty="0" smtClean="0"/>
              <a:t>“ und „</a:t>
            </a:r>
            <a:r>
              <a:rPr lang="de-DE" sz="2400" b="1" dirty="0" smtClean="0">
                <a:solidFill>
                  <a:srgbClr val="FF0000"/>
                </a:solidFill>
              </a:rPr>
              <a:t>2</a:t>
            </a:r>
            <a:r>
              <a:rPr lang="de-DE" sz="2400" b="1" dirty="0" smtClean="0"/>
              <a:t>“ erzeugt werden.</a:t>
            </a:r>
          </a:p>
          <a:p>
            <a:pPr marL="0" indent="0">
              <a:buNone/>
            </a:pPr>
            <a:endParaRPr lang="de-DE" sz="1050" b="1" dirty="0"/>
          </a:p>
          <a:p>
            <a:r>
              <a:rPr lang="de-DE" sz="2400" b="1" dirty="0" smtClean="0"/>
              <a:t>Hierzu muss auf das Symbol „</a:t>
            </a:r>
            <a:r>
              <a:rPr lang="de-DE" sz="2400" b="1" dirty="0" smtClean="0">
                <a:solidFill>
                  <a:srgbClr val="FF0000"/>
                </a:solidFill>
              </a:rPr>
              <a:t>Zahnrad</a:t>
            </a:r>
            <a:r>
              <a:rPr lang="de-DE" sz="2400" b="1" dirty="0" smtClean="0"/>
              <a:t>“ geklickt </a:t>
            </a:r>
            <a:br>
              <a:rPr lang="de-DE" sz="2400" b="1" dirty="0" smtClean="0"/>
            </a:br>
            <a:r>
              <a:rPr lang="de-DE" sz="2400" b="1" dirty="0" smtClean="0"/>
              <a:t>werden.</a:t>
            </a:r>
            <a:endParaRPr lang="de-DE" sz="2400" b="1" dirty="0"/>
          </a:p>
          <a:p>
            <a:endParaRPr lang="de-DE" sz="1000" dirty="0" smtClean="0"/>
          </a:p>
          <a:p>
            <a:r>
              <a:rPr lang="de-DE" sz="2400" dirty="0" smtClean="0"/>
              <a:t>In dem Beispiel wird nur die Bedingung </a:t>
            </a:r>
            <a:br>
              <a:rPr lang="de-DE" sz="2400" dirty="0" smtClean="0"/>
            </a:br>
            <a:r>
              <a:rPr lang="de-DE" sz="2400" b="1" dirty="0" smtClean="0"/>
              <a:t>„wenn …, dann …“ [„</a:t>
            </a:r>
            <a:r>
              <a:rPr lang="de-DE" sz="2400" b="1" dirty="0" err="1" smtClean="0"/>
              <a:t>if</a:t>
            </a:r>
            <a:r>
              <a:rPr lang="de-DE" sz="2400" b="1" dirty="0" smtClean="0"/>
              <a:t>“]</a:t>
            </a:r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350" y="637256"/>
            <a:ext cx="2401864" cy="1759112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9234" y="2620812"/>
            <a:ext cx="2788095" cy="2962871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8461884" y="2554814"/>
            <a:ext cx="409575" cy="4857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cxnSp>
        <p:nvCxnSpPr>
          <p:cNvPr id="16" name="Gerade Verbindung mit Pfeil 15"/>
          <p:cNvCxnSpPr/>
          <p:nvPr/>
        </p:nvCxnSpPr>
        <p:spPr>
          <a:xfrm flipV="1">
            <a:off x="6315107" y="2708694"/>
            <a:ext cx="1987243" cy="145784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425" y="5292955"/>
            <a:ext cx="1991003" cy="1209844"/>
          </a:xfrm>
          <a:prstGeom prst="rect">
            <a:avLst/>
          </a:prstGeom>
        </p:spPr>
      </p:pic>
      <p:sp>
        <p:nvSpPr>
          <p:cNvPr id="18" name="Rechteck 17"/>
          <p:cNvSpPr/>
          <p:nvPr/>
        </p:nvSpPr>
        <p:spPr>
          <a:xfrm>
            <a:off x="2198463" y="5443032"/>
            <a:ext cx="741872" cy="42892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331" y="5292955"/>
            <a:ext cx="1917999" cy="1404732"/>
          </a:xfrm>
          <a:prstGeom prst="rect">
            <a:avLst/>
          </a:prstGeom>
        </p:spPr>
      </p:pic>
      <p:sp>
        <p:nvSpPr>
          <p:cNvPr id="20" name="Rechteck 19"/>
          <p:cNvSpPr/>
          <p:nvPr/>
        </p:nvSpPr>
        <p:spPr>
          <a:xfrm>
            <a:off x="3440958" y="5443032"/>
            <a:ext cx="741872" cy="42892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3976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  <a:ln>
            <a:noFill/>
          </a:ln>
        </p:spPr>
        <p:txBody>
          <a:bodyPr/>
          <a:lstStyle/>
          <a:p>
            <a:r>
              <a:rPr lang="de-DE" dirty="0"/>
              <a:t>„Stein-Schere-Papier“</a:t>
            </a:r>
            <a:endParaRPr lang="de-DE" dirty="0"/>
          </a:p>
        </p:txBody>
      </p:sp>
      <p:sp>
        <p:nvSpPr>
          <p:cNvPr id="7" name="Inhaltsplatzhalter 2"/>
          <p:cNvSpPr>
            <a:spLocks noGrp="1"/>
          </p:cNvSpPr>
          <p:nvPr>
            <p:ph sz="quarter" idx="13"/>
          </p:nvPr>
        </p:nvSpPr>
        <p:spPr>
          <a:xfrm>
            <a:off x="614162" y="871342"/>
            <a:ext cx="11402434" cy="5935791"/>
          </a:xfr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Erweiterung der Bedingungen in unserem Editor</a:t>
            </a:r>
          </a:p>
          <a:p>
            <a:pPr marL="0" indent="0">
              <a:buNone/>
            </a:pPr>
            <a:endParaRPr lang="de-DE" sz="1000" b="1" dirty="0"/>
          </a:p>
          <a:p>
            <a:r>
              <a:rPr lang="de-DE" sz="2400" dirty="0" smtClean="0"/>
              <a:t>Zu dieser Bedingung </a:t>
            </a:r>
            <a:r>
              <a:rPr lang="de-DE" sz="2400" b="1" dirty="0" smtClean="0"/>
              <a:t>„wenn …, dann …“ [„</a:t>
            </a:r>
            <a:r>
              <a:rPr lang="de-DE" sz="2400" b="1" dirty="0" err="1" smtClean="0"/>
              <a:t>if</a:t>
            </a:r>
            <a:r>
              <a:rPr lang="de-DE" sz="2400" b="1" dirty="0" smtClean="0"/>
              <a:t>“],</a:t>
            </a:r>
            <a:br>
              <a:rPr lang="de-DE" sz="2400" b="1" dirty="0" smtClean="0"/>
            </a:br>
            <a:r>
              <a:rPr lang="de-DE" sz="2400" b="1" dirty="0" smtClean="0"/>
              <a:t>muss noch die Bedingung „ansonsten“ (sonst)</a:t>
            </a:r>
            <a:br>
              <a:rPr lang="de-DE" sz="2400" b="1" dirty="0" smtClean="0"/>
            </a:br>
            <a:r>
              <a:rPr lang="de-DE" sz="2400" dirty="0" smtClean="0"/>
              <a:t>hinzugefügt werden.</a:t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pPr lvl="3"/>
            <a:r>
              <a:rPr lang="de-DE" sz="2400" dirty="0"/>
              <a:t>wenn </a:t>
            </a:r>
            <a:r>
              <a:rPr lang="de-DE" sz="2400" dirty="0"/>
              <a:t>Zufall = 1 ist, dann zeige </a:t>
            </a:r>
            <a:r>
              <a:rPr lang="de-DE" sz="2400" dirty="0"/>
              <a:t>Schere</a:t>
            </a:r>
          </a:p>
          <a:p>
            <a:pPr lvl="3"/>
            <a:r>
              <a:rPr lang="de-DE" sz="2400" dirty="0"/>
              <a:t>wenn Zufall = </a:t>
            </a:r>
            <a:r>
              <a:rPr lang="de-DE" sz="2400" b="1" dirty="0"/>
              <a:t>2</a:t>
            </a:r>
            <a:r>
              <a:rPr lang="de-DE" sz="2400" dirty="0"/>
              <a:t> </a:t>
            </a:r>
            <a:r>
              <a:rPr lang="de-DE" sz="2400" dirty="0"/>
              <a:t>ist, dann zeige </a:t>
            </a:r>
            <a:r>
              <a:rPr lang="de-DE" sz="2400" b="1" dirty="0"/>
              <a:t>Papier</a:t>
            </a:r>
            <a:endParaRPr lang="de-DE" sz="2400" b="1" dirty="0"/>
          </a:p>
          <a:p>
            <a:endParaRPr lang="de-DE" sz="2400" b="1" dirty="0" smtClean="0"/>
          </a:p>
          <a:p>
            <a:endParaRPr lang="de-DE" sz="3200" b="1" dirty="0" smtClean="0"/>
          </a:p>
          <a:p>
            <a:endParaRPr lang="de-DE" sz="2400" dirty="0" smtClean="0"/>
          </a:p>
          <a:p>
            <a:pPr marL="0" lvl="0" indent="0">
              <a:spcBef>
                <a:spcPts val="0"/>
              </a:spcBef>
              <a:buNone/>
            </a:pP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6534" y="876367"/>
            <a:ext cx="2788095" cy="2962871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8505016" y="807363"/>
            <a:ext cx="409575" cy="4857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799" y="2965636"/>
            <a:ext cx="1991003" cy="1209844"/>
          </a:xfrm>
          <a:prstGeom prst="rect">
            <a:avLst/>
          </a:prstGeom>
        </p:spPr>
      </p:pic>
      <p:sp>
        <p:nvSpPr>
          <p:cNvPr id="18" name="Rechteck 17"/>
          <p:cNvSpPr/>
          <p:nvPr/>
        </p:nvSpPr>
        <p:spPr>
          <a:xfrm>
            <a:off x="2163958" y="3039456"/>
            <a:ext cx="741872" cy="428928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4961" y="2948147"/>
            <a:ext cx="2391109" cy="1200318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5344446" y="2981320"/>
            <a:ext cx="1004595" cy="1050409"/>
          </a:xfrm>
          <a:prstGeom prst="rect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62" y="4484214"/>
            <a:ext cx="1162212" cy="1219370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640040" y="4917057"/>
            <a:ext cx="952042" cy="289892"/>
          </a:xfrm>
          <a:prstGeom prst="rect">
            <a:avLst/>
          </a:prstGeom>
          <a:noFill/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/>
        </p:nvSpPr>
        <p:spPr>
          <a:xfrm>
            <a:off x="2031300" y="4772111"/>
            <a:ext cx="6125234" cy="360606"/>
          </a:xfrm>
          <a:prstGeom prst="rect">
            <a:avLst/>
          </a:prstGeom>
          <a:noFill/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/>
        </p:nvSpPr>
        <p:spPr>
          <a:xfrm>
            <a:off x="648666" y="5243043"/>
            <a:ext cx="952042" cy="28989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/>
        </p:nvSpPr>
        <p:spPr>
          <a:xfrm>
            <a:off x="2031300" y="5206948"/>
            <a:ext cx="6125234" cy="4173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79359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230</Words>
  <Application>Microsoft Office PowerPoint</Application>
  <PresentationFormat>Breitbild</PresentationFormat>
  <Paragraphs>78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Segoe Print</vt:lpstr>
      <vt:lpstr>Symbol</vt:lpstr>
      <vt:lpstr>Times New Roman</vt:lpstr>
      <vt:lpstr>Wingdings 3</vt:lpstr>
      <vt:lpstr>Fetzen</vt:lpstr>
      <vt:lpstr>Stein-Schere-Papier</vt:lpstr>
      <vt:lpstr>„Stein-Schere-Papier“</vt:lpstr>
      <vt:lpstr>„Stein-Schere-Papier“</vt:lpstr>
      <vt:lpstr>„Stein-Schere-Papier“</vt:lpstr>
      <vt:lpstr>„Stein-Schere-Papier“</vt:lpstr>
      <vt:lpstr>„Stein-Schere-Papier“</vt:lpstr>
      <vt:lpstr>„Stein-Schere-Papier“</vt:lpstr>
      <vt:lpstr>„Stein-Schere-Papier“</vt:lpstr>
      <vt:lpstr>„Stein-Schere-Papier“</vt:lpstr>
      <vt:lpstr>„Stein-Schere-Papier“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107</cp:revision>
  <dcterms:created xsi:type="dcterms:W3CDTF">2018-08-30T13:11:55Z</dcterms:created>
  <dcterms:modified xsi:type="dcterms:W3CDTF">2019-03-17T16:51:00Z</dcterms:modified>
</cp:coreProperties>
</file>