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68" r:id="rId3"/>
    <p:sldId id="267" r:id="rId4"/>
    <p:sldId id="257" r:id="rId5"/>
    <p:sldId id="269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1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inf-schule.de/content/11-vernetzung/6-calliope/4-sensoren/1-lichtsensor/lichtsensor.jpg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8165" y="163901"/>
            <a:ext cx="4429805" cy="384028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Temperaturfarbe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8669547" y="2286001"/>
            <a:ext cx="1457863" cy="888520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Pfeil nach rechts 5"/>
          <p:cNvSpPr/>
          <p:nvPr/>
        </p:nvSpPr>
        <p:spPr>
          <a:xfrm rot="21352980">
            <a:off x="7923389" y="2657949"/>
            <a:ext cx="658128" cy="491705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2301611" y="2647446"/>
            <a:ext cx="37545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dirty="0"/>
              <a:t>https://pixabay.com/images/id-3581190/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839" y="727273"/>
            <a:ext cx="3828123" cy="191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„Temperaturfarbe“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395548" y="1366126"/>
            <a:ext cx="11318842" cy="1036219"/>
          </a:xfrm>
        </p:spPr>
        <p:txBody>
          <a:bodyPr>
            <a:no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Auch der </a:t>
            </a:r>
            <a:r>
              <a:rPr lang="de-DE" altLang="de-DE" sz="2400" b="1" dirty="0" smtClean="0">
                <a:solidFill>
                  <a:schemeClr val="tx1"/>
                </a:solidFill>
              </a:rPr>
              <a:t>Temperaturfarbe</a:t>
            </a:r>
            <a:r>
              <a:rPr lang="de-DE" altLang="de-DE" sz="2400" dirty="0" smtClean="0">
                <a:solidFill>
                  <a:schemeClr val="tx1"/>
                </a:solidFill>
              </a:rPr>
              <a:t> </a:t>
            </a: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Ist kein </a:t>
            </a:r>
            <a:r>
              <a:rPr lang="de-DE" altLang="de-DE" sz="2400" dirty="0">
                <a:solidFill>
                  <a:schemeClr val="tx1"/>
                </a:solidFill>
              </a:rPr>
              <a:t>eigenständiges Bauteil. </a:t>
            </a: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  <a:hlinkClick r:id="rId2"/>
              </a:rPr>
              <a:t>  </a:t>
            </a:r>
            <a:endParaRPr lang="de-DE" altLang="de-DE" sz="96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2400" i="1" dirty="0" smtClean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16318" y="3646930"/>
            <a:ext cx="386590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Der </a:t>
            </a:r>
            <a:r>
              <a:rPr lang="de-DE" altLang="de-DE" sz="2400" dirty="0" smtClean="0"/>
              <a:t>Temperaturfarbe</a:t>
            </a: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ist 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im </a:t>
            </a:r>
            <a:r>
              <a:rPr kumimoji="0" lang="de-DE" altLang="de-DE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Prozessor integriert. </a:t>
            </a:r>
            <a:endParaRPr kumimoji="0" lang="de-DE" altLang="de-DE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8747" y="1620620"/>
            <a:ext cx="4977091" cy="4314740"/>
          </a:xfrm>
          <a:prstGeom prst="rect">
            <a:avLst/>
          </a:prstGeom>
        </p:spPr>
      </p:pic>
      <p:sp>
        <p:nvSpPr>
          <p:cNvPr id="9" name="Ellipse 8"/>
          <p:cNvSpPr/>
          <p:nvPr/>
        </p:nvSpPr>
        <p:spPr>
          <a:xfrm>
            <a:off x="6176513" y="4011283"/>
            <a:ext cx="914400" cy="776377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Pfeil nach rechts 9"/>
          <p:cNvSpPr/>
          <p:nvPr/>
        </p:nvSpPr>
        <p:spPr>
          <a:xfrm rot="20274383">
            <a:off x="5394914" y="4453147"/>
            <a:ext cx="779534" cy="669024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7616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5753" y="1407309"/>
            <a:ext cx="4131102" cy="444693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„Temperaturfarbe“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760323" y="1301539"/>
            <a:ext cx="11318842" cy="4909867"/>
          </a:xfrm>
        </p:spPr>
        <p:txBody>
          <a:bodyPr>
            <a:no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Im Simulator des </a:t>
            </a:r>
            <a:r>
              <a:rPr lang="de-DE" altLang="de-DE" sz="2400" dirty="0" err="1" smtClean="0">
                <a:solidFill>
                  <a:schemeClr val="tx1"/>
                </a:solidFill>
              </a:rPr>
              <a:t>Makecode</a:t>
            </a:r>
            <a:r>
              <a:rPr lang="de-DE" altLang="de-DE" sz="2400" dirty="0" smtClean="0">
                <a:solidFill>
                  <a:schemeClr val="tx1"/>
                </a:solidFill>
              </a:rPr>
              <a:t>-Editor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wird der </a:t>
            </a:r>
            <a:r>
              <a:rPr lang="de-DE" altLang="de-DE" sz="2400" dirty="0" smtClean="0">
                <a:solidFill>
                  <a:schemeClr val="tx1"/>
                </a:solidFill>
              </a:rPr>
              <a:t>Temperaturfarbe </a:t>
            </a:r>
            <a:r>
              <a:rPr lang="de-DE" altLang="de-DE" sz="2400" dirty="0" smtClean="0">
                <a:solidFill>
                  <a:schemeClr val="tx1"/>
                </a:solidFill>
              </a:rPr>
              <a:t>als </a:t>
            </a:r>
            <a:br>
              <a:rPr lang="de-DE" altLang="de-DE" sz="2400" dirty="0" smtClean="0">
                <a:solidFill>
                  <a:schemeClr val="tx1"/>
                </a:solidFill>
              </a:rPr>
            </a:br>
            <a:r>
              <a:rPr lang="de-DE" altLang="de-DE" sz="2400" b="1" dirty="0" smtClean="0">
                <a:solidFill>
                  <a:schemeClr val="tx1"/>
                </a:solidFill>
              </a:rPr>
              <a:t>Thermometer</a:t>
            </a:r>
            <a:r>
              <a:rPr lang="de-DE" altLang="de-DE" sz="2400" dirty="0" smtClean="0">
                <a:solidFill>
                  <a:schemeClr val="tx1"/>
                </a:solidFill>
              </a:rPr>
              <a:t> dargestellt.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Der Wert wird in Grad Celsius angezeigt..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Mit </a:t>
            </a:r>
            <a:r>
              <a:rPr lang="de-DE" altLang="de-DE" sz="2400" b="1" dirty="0">
                <a:solidFill>
                  <a:schemeClr val="tx1"/>
                </a:solidFill>
              </a:rPr>
              <a:t>Doppelklick</a:t>
            </a:r>
            <a:r>
              <a:rPr lang="de-DE" altLang="de-DE" sz="2400" dirty="0">
                <a:solidFill>
                  <a:schemeClr val="tx1"/>
                </a:solidFill>
              </a:rPr>
              <a:t> auf </a:t>
            </a:r>
            <a:r>
              <a:rPr lang="de-DE" altLang="de-DE" sz="2400" dirty="0" smtClean="0">
                <a:solidFill>
                  <a:schemeClr val="tx1"/>
                </a:solidFill>
              </a:rPr>
              <a:t>das Thermometer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kann die Temperatur erhöht oder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verringert werden.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  <a:hlinkClick r:id=""/>
              </a:rPr>
              <a:t>  </a:t>
            </a:r>
            <a:endParaRPr lang="de-DE" altLang="de-DE" sz="96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2400" i="1" dirty="0" smtClean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Ellipse 11"/>
          <p:cNvSpPr/>
          <p:nvPr/>
        </p:nvSpPr>
        <p:spPr>
          <a:xfrm>
            <a:off x="7228937" y="3549511"/>
            <a:ext cx="621102" cy="875839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Pfeil nach rechts 12"/>
          <p:cNvSpPr/>
          <p:nvPr/>
        </p:nvSpPr>
        <p:spPr>
          <a:xfrm rot="750582">
            <a:off x="6532327" y="3696216"/>
            <a:ext cx="658128" cy="491705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388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„Temperaturfarbe“ 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289413119"/>
              </p:ext>
            </p:extLst>
          </p:nvPr>
        </p:nvGraphicFramePr>
        <p:xfrm>
          <a:off x="2218098" y="2712608"/>
          <a:ext cx="6253042" cy="1828800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3141428">
                  <a:extLst>
                    <a:ext uri="{9D8B030D-6E8A-4147-A177-3AD203B41FA5}">
                      <a16:colId xmlns:a16="http://schemas.microsoft.com/office/drawing/2014/main" val="934097548"/>
                    </a:ext>
                  </a:extLst>
                </a:gridCol>
                <a:gridCol w="3111614">
                  <a:extLst>
                    <a:ext uri="{9D8B030D-6E8A-4147-A177-3AD203B41FA5}">
                      <a16:colId xmlns:a16="http://schemas.microsoft.com/office/drawing/2014/main" val="345428959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Temperatur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Farbe der RGB-LED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34368345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T &lt; 15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blau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68973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T 16 bis 21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grün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93817346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T 22 bis 26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orange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5964009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T &gt; 26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rot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4282605"/>
                  </a:ext>
                </a:extLst>
              </a:tr>
            </a:tbl>
          </a:graphicData>
        </a:graphic>
      </p:graphicFrame>
      <p:grpSp>
        <p:nvGrpSpPr>
          <p:cNvPr id="9" name="Gruppieren 8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10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20991" y="1087455"/>
            <a:ext cx="10985054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Durch verschiedene Farben der RGB-LED soll die Temperatur verdeutlicht werden.</a:t>
            </a:r>
            <a:b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  <a:t>Verwende dabei folgende Tabelle:</a:t>
            </a:r>
            <a:b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anose="020F0502020204030204" pitchFamily="34" charset="0"/>
                <a:cs typeface="Calibri" panose="020F0502020204030204" pitchFamily="34" charset="0"/>
              </a:rPr>
            </a:br>
            <a:endParaRPr kumimoji="0" lang="de-DE" altLang="de-D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831011" y="4735274"/>
            <a:ext cx="9828701" cy="1200329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de-DE" sz="2400" b="1" u="sng" dirty="0">
                <a:ea typeface="Calibri" panose="020F0502020204030204" pitchFamily="34" charset="0"/>
                <a:cs typeface="Calibri" panose="020F0502020204030204" pitchFamily="34" charset="0"/>
              </a:rPr>
              <a:t>Formuliere </a:t>
            </a:r>
            <a:r>
              <a:rPr lang="de-DE" altLang="de-DE" sz="2400" b="1" u="sng" dirty="0" smtClean="0">
                <a:ea typeface="Calibri" panose="020F0502020204030204" pitchFamily="34" charset="0"/>
                <a:cs typeface="Calibri" panose="020F0502020204030204" pitchFamily="34" charset="0"/>
              </a:rPr>
              <a:t>ähnliche </a:t>
            </a:r>
            <a:r>
              <a:rPr lang="de-DE" altLang="de-DE" sz="2400" b="1" u="sng" dirty="0">
                <a:ea typeface="Calibri" panose="020F0502020204030204" pitchFamily="34" charset="0"/>
                <a:cs typeface="Calibri" panose="020F0502020204030204" pitchFamily="34" charset="0"/>
              </a:rPr>
              <a:t>Sätze:</a:t>
            </a:r>
            <a:r>
              <a:rPr lang="de-DE" altLang="de-DE" sz="2400" b="1" dirty="0"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de-DE" altLang="de-DE" sz="2400" b="1" dirty="0"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de-DE" altLang="de-DE" sz="2400" b="1" dirty="0">
                <a:ea typeface="Calibri" panose="020F0502020204030204" pitchFamily="34" charset="0"/>
                <a:cs typeface="Calibri" panose="020F0502020204030204" pitchFamily="34" charset="0"/>
              </a:rPr>
              <a:t>„Wenn die Temperatur größer/kleiner/gleich ….. ist, dann soll die RGB-LED in der Farbe …. leuchten. Ansonsten ….“</a:t>
            </a:r>
            <a:endParaRPr lang="de-DE" altLang="de-DE" sz="2400" dirty="0"/>
          </a:p>
        </p:txBody>
      </p:sp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„Temperaturfarbe“ </a:t>
            </a:r>
            <a:endParaRPr 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862641" y="1125051"/>
            <a:ext cx="10363826" cy="453404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Bedingung – </a:t>
            </a:r>
            <a:r>
              <a:rPr lang="de-DE" sz="2400" b="1" dirty="0" smtClean="0"/>
              <a:t>Beginne mit der höchsten Temperatur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„Wenn die Temperatur …“</a:t>
            </a:r>
            <a:endParaRPr lang="de-DE" sz="24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sz="2400" dirty="0" smtClean="0"/>
          </a:p>
          <a:p>
            <a:pPr marL="0" indent="0">
              <a:buNone/>
            </a:pPr>
            <a:endParaRPr lang="de-DE" sz="2400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9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0815" y="3575484"/>
            <a:ext cx="1533739" cy="533474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9147" y="3600868"/>
            <a:ext cx="2164906" cy="50809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4781" y="4607761"/>
            <a:ext cx="3096057" cy="552527"/>
          </a:xfrm>
          <a:prstGeom prst="rect">
            <a:avLst/>
          </a:prstGeom>
        </p:spPr>
      </p:pic>
      <p:graphicFrame>
        <p:nvGraphicFramePr>
          <p:cNvPr id="15" name="Tabel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290008"/>
              </p:ext>
            </p:extLst>
          </p:nvPr>
        </p:nvGraphicFramePr>
        <p:xfrm>
          <a:off x="2589213" y="2133600"/>
          <a:ext cx="6253042" cy="731520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3141428">
                  <a:extLst>
                    <a:ext uri="{9D8B030D-6E8A-4147-A177-3AD203B41FA5}">
                      <a16:colId xmlns:a16="http://schemas.microsoft.com/office/drawing/2014/main" val="3387786964"/>
                    </a:ext>
                  </a:extLst>
                </a:gridCol>
                <a:gridCol w="3111614">
                  <a:extLst>
                    <a:ext uri="{9D8B030D-6E8A-4147-A177-3AD203B41FA5}">
                      <a16:colId xmlns:a16="http://schemas.microsoft.com/office/drawing/2014/main" val="335395716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Temperatur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Farbe der RGB-LED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30583533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de-DE" sz="24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26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rot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23381407"/>
                  </a:ext>
                </a:extLst>
              </a:tr>
            </a:tbl>
          </a:graphicData>
        </a:graphic>
      </p:graphicFrame>
      <p:pic>
        <p:nvPicPr>
          <p:cNvPr id="16" name="Grafik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7446" y="3537378"/>
            <a:ext cx="4191585" cy="11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99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„Temperaturfarbe“</a:t>
            </a:r>
            <a:endParaRPr lang="de-DE" dirty="0"/>
          </a:p>
        </p:txBody>
      </p:sp>
      <p:sp>
        <p:nvSpPr>
          <p:cNvPr id="9" name="Rechteck 8"/>
          <p:cNvSpPr/>
          <p:nvPr/>
        </p:nvSpPr>
        <p:spPr>
          <a:xfrm>
            <a:off x="494580" y="1087455"/>
            <a:ext cx="97191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de-DE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8" name="Gruppieren 7"/>
          <p:cNvGrpSpPr/>
          <p:nvPr/>
        </p:nvGrpSpPr>
        <p:grpSpPr>
          <a:xfrm>
            <a:off x="10213681" y="353337"/>
            <a:ext cx="1569443" cy="646331"/>
            <a:chOff x="51086" y="244502"/>
            <a:chExt cx="1569642" cy="646331"/>
          </a:xfrm>
        </p:grpSpPr>
        <p:sp>
          <p:nvSpPr>
            <p:cNvPr id="10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2" name="Inhaltsplatzhalt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167042150"/>
              </p:ext>
            </p:extLst>
          </p:nvPr>
        </p:nvGraphicFramePr>
        <p:xfrm>
          <a:off x="1701397" y="1126647"/>
          <a:ext cx="6253042" cy="1828800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3141428">
                  <a:extLst>
                    <a:ext uri="{9D8B030D-6E8A-4147-A177-3AD203B41FA5}">
                      <a16:colId xmlns:a16="http://schemas.microsoft.com/office/drawing/2014/main" val="934097548"/>
                    </a:ext>
                  </a:extLst>
                </a:gridCol>
                <a:gridCol w="3111614">
                  <a:extLst>
                    <a:ext uri="{9D8B030D-6E8A-4147-A177-3AD203B41FA5}">
                      <a16:colId xmlns:a16="http://schemas.microsoft.com/office/drawing/2014/main" val="345428959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Temperatur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Farbe der RGB-LED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34368345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T &lt; 15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blau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68973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T 16 bis 21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grün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93817346"/>
                  </a:ext>
                </a:extLst>
              </a:tr>
              <a:tr h="1587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T 22 bis 26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orange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5964009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T &gt; 26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rot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84282605"/>
                  </a:ext>
                </a:extLst>
              </a:tr>
            </a:tbl>
          </a:graphicData>
        </a:graphic>
      </p:graphicFrame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8822" y="3109040"/>
            <a:ext cx="4401164" cy="348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931497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129</Words>
  <Application>Microsoft Office PowerPoint</Application>
  <PresentationFormat>Breitbild</PresentationFormat>
  <Paragraphs>60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3" baseType="lpstr">
      <vt:lpstr>Arial</vt:lpstr>
      <vt:lpstr>Calibri</vt:lpstr>
      <vt:lpstr>Century Gothic</vt:lpstr>
      <vt:lpstr>Segoe Print</vt:lpstr>
      <vt:lpstr>Times New Roman</vt:lpstr>
      <vt:lpstr>Wingdings 3</vt:lpstr>
      <vt:lpstr>Fetzen</vt:lpstr>
      <vt:lpstr>Temperaturfarbe</vt:lpstr>
      <vt:lpstr>„Temperaturfarbe“ </vt:lpstr>
      <vt:lpstr>„Temperaturfarbe“ </vt:lpstr>
      <vt:lpstr>„Temperaturfarbe“ </vt:lpstr>
      <vt:lpstr>„Temperaturfarbe“ 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81</cp:revision>
  <dcterms:created xsi:type="dcterms:W3CDTF">2018-08-30T13:11:55Z</dcterms:created>
  <dcterms:modified xsi:type="dcterms:W3CDTF">2019-03-19T14:18:06Z</dcterms:modified>
</cp:coreProperties>
</file>