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9" r:id="rId1"/>
  </p:sldMasterIdLst>
  <p:sldIdLst>
    <p:sldId id="256" r:id="rId2"/>
    <p:sldId id="275" r:id="rId3"/>
    <p:sldId id="280" r:id="rId4"/>
    <p:sldId id="283" r:id="rId5"/>
    <p:sldId id="284" r:id="rId6"/>
    <p:sldId id="285" r:id="rId7"/>
    <p:sldId id="286" r:id="rId8"/>
    <p:sldId id="287"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3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9900"/>
    <a:srgbClr val="66FF33"/>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ittlere Formatvorlage 1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1" d="100"/>
          <a:sy n="111" d="100"/>
        </p:scale>
        <p:origin x="456" y="114"/>
      </p:cViewPr>
      <p:guideLst>
        <p:guide orient="horz" pos="263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de-DE" smtClean="0"/>
              <a:t>Titelmasterformat durch Klicken bearbeiten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3/26/2019</a:t>
            </a:fld>
            <a:endParaRPr lang="en-US" dirty="0"/>
          </a:p>
        </p:txBody>
      </p:sp>
      <p:sp>
        <p:nvSpPr>
          <p:cNvPr id="5" name="Footer Placeholder 4"/>
          <p:cNvSpPr>
            <a:spLocks noGrp="1"/>
          </p:cNvSpPr>
          <p:nvPr>
            <p:ph type="ftr" sz="quarter" idx="11"/>
          </p:nvPr>
        </p:nvSpPr>
        <p:spPr>
          <a:xfrm>
            <a:off x="2354027" y="6321664"/>
            <a:ext cx="7619999" cy="365125"/>
          </a:xfrm>
        </p:spPr>
        <p:txBody>
          <a:bodyPr/>
          <a:lstStyle>
            <a:lvl1pPr algn="ctr">
              <a:defRPr b="1"/>
            </a:lvl1pPr>
          </a:lstStyle>
          <a:p>
            <a:r>
              <a:rPr lang="en-US" dirty="0" err="1" smtClean="0"/>
              <a:t>Calliop</a:t>
            </a:r>
            <a:r>
              <a:rPr lang="en-US" dirty="0" smtClean="0"/>
              <a:t>-ING – </a:t>
            </a:r>
            <a:r>
              <a:rPr lang="en-US" dirty="0" err="1" smtClean="0"/>
              <a:t>Projekt</a:t>
            </a:r>
            <a:r>
              <a:rPr lang="en-US" dirty="0" smtClean="0"/>
              <a:t> INGOLSTADT</a:t>
            </a:r>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D22F896-40B5-4ADD-8801-0D06FADFA095}" type="slidenum">
              <a:rPr lang="en-US" smtClean="0"/>
              <a:t>‹Nr.›</a:t>
            </a:fld>
            <a:endParaRPr lang="en-US" dirty="0"/>
          </a:p>
        </p:txBody>
      </p:sp>
      <p:pic>
        <p:nvPicPr>
          <p:cNvPr id="8" name="Grafik 7"/>
          <p:cNvPicPr/>
          <p:nvPr userDrawn="1"/>
        </p:nvPicPr>
        <p:blipFill>
          <a:blip r:embed="rId2">
            <a:extLst>
              <a:ext uri="{28A0092B-C50C-407E-A947-70E740481C1C}">
                <a14:useLocalDpi xmlns:a14="http://schemas.microsoft.com/office/drawing/2010/main" val="0"/>
              </a:ext>
            </a:extLst>
          </a:blip>
          <a:stretch>
            <a:fillRect/>
          </a:stretch>
        </p:blipFill>
        <p:spPr>
          <a:xfrm>
            <a:off x="11136784" y="6315635"/>
            <a:ext cx="923290" cy="342900"/>
          </a:xfrm>
          <a:prstGeom prst="rect">
            <a:avLst/>
          </a:prstGeom>
        </p:spPr>
      </p:pic>
      <p:pic>
        <p:nvPicPr>
          <p:cNvPr id="9" name="Grafik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631103" y="954081"/>
            <a:ext cx="1905266" cy="266737"/>
          </a:xfrm>
          <a:prstGeom prst="rect">
            <a:avLst/>
          </a:prstGeom>
        </p:spPr>
      </p:pic>
    </p:spTree>
    <p:extLst>
      <p:ext uri="{BB962C8B-B14F-4D97-AF65-F5344CB8AC3E}">
        <p14:creationId xmlns:p14="http://schemas.microsoft.com/office/powerpoint/2010/main" val="1658019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und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de-DE" smtClean="0"/>
              <a:t>Titelmasterformat durch Klicken bearbeiten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Formatvorlagen des Textmasters bearbeiten</a:t>
            </a:r>
          </a:p>
        </p:txBody>
      </p:sp>
      <p:sp>
        <p:nvSpPr>
          <p:cNvPr id="4" name="Date Placeholder 3"/>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894729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Zita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de-DE" smtClean="0"/>
              <a:t>Titelmasterformat durch Klicken bearbeiten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de-DE" smtClean="0"/>
              <a:t>Formatvorlagen des Textmasters bearbeiten</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Formatvorlagen des Textmasters bearbeiten</a:t>
            </a:r>
          </a:p>
        </p:txBody>
      </p:sp>
      <p:sp>
        <p:nvSpPr>
          <p:cNvPr id="4" name="Date Placeholder 3"/>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pPr/>
              <a:t>‹Nr.›</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5623889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nskarte">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de-DE" smtClean="0"/>
              <a:t>Titelmasterformat durch Klicken bearbeiten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de-DE" smtClean="0"/>
              <a:t>Formatvorlagen des Textmasters bearbeiten</a:t>
            </a:r>
          </a:p>
        </p:txBody>
      </p:sp>
      <p:sp>
        <p:nvSpPr>
          <p:cNvPr id="5" name="Date Placeholder 4"/>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399955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nskarte für Zitat">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de-DE" smtClean="0"/>
              <a:t>Titelmasterformat durch Klicken bearbeiten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de-DE" smtClean="0"/>
              <a:t>Formatvorlagen des Textmasters bearbeiten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de-DE" smtClean="0"/>
              <a:t>Formatvorlagen des Textmasters bearbeiten</a:t>
            </a:r>
          </a:p>
        </p:txBody>
      </p:sp>
      <p:sp>
        <p:nvSpPr>
          <p:cNvPr id="5" name="Date Placeholder 4"/>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pPr/>
              <a:t>‹Nr.›</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65596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hr oder Falsch">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de-DE" smtClean="0"/>
              <a:t>Titelmasterformat durch Klicken bearbeiten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de-DE" smtClean="0"/>
              <a:t>Formatvorlagen des Textmasters bearbeiten</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de-DE" smtClean="0"/>
              <a:t>Formatvorlagen des Textmasters bearbeiten</a:t>
            </a:r>
          </a:p>
        </p:txBody>
      </p:sp>
      <p:sp>
        <p:nvSpPr>
          <p:cNvPr id="5" name="Date Placeholder 4"/>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7843931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Vertical Text Placeholder 2"/>
          <p:cNvSpPr>
            <a:spLocks noGrp="1"/>
          </p:cNvSpPr>
          <p:nvPr>
            <p:ph type="body" orient="vert" idx="1"/>
          </p:nvPr>
        </p:nvSpPr>
        <p:spPr/>
        <p:txBody>
          <a:bodyPr vert="eaVert" ancho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38671503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de-DE" smtClean="0"/>
              <a:t>Titelmasterformat durch Klicken bearbeiten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36092377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12" name="Content Placeholder 2"/>
          <p:cNvSpPr>
            <a:spLocks noGrp="1"/>
          </p:cNvSpPr>
          <p:nvPr>
            <p:ph sz="quarter" idx="13"/>
          </p:nvPr>
        </p:nvSpPr>
        <p:spPr>
          <a:xfrm>
            <a:off x="913774" y="2367092"/>
            <a:ext cx="10363826" cy="3424107"/>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pic>
        <p:nvPicPr>
          <p:cNvPr id="7" name="Grafik 6"/>
          <p:cNvPicPr/>
          <p:nvPr userDrawn="1"/>
        </p:nvPicPr>
        <p:blipFill>
          <a:blip r:embed="rId2">
            <a:extLst>
              <a:ext uri="{28A0092B-C50C-407E-A947-70E740481C1C}">
                <a14:useLocalDpi xmlns:a14="http://schemas.microsoft.com/office/drawing/2010/main" val="0"/>
              </a:ext>
            </a:extLst>
          </a:blip>
          <a:stretch>
            <a:fillRect/>
          </a:stretch>
        </p:blipFill>
        <p:spPr>
          <a:xfrm>
            <a:off x="11205336" y="6497171"/>
            <a:ext cx="923290" cy="342900"/>
          </a:xfrm>
          <a:prstGeom prst="rect">
            <a:avLst/>
          </a:prstGeom>
        </p:spPr>
      </p:pic>
      <p:sp>
        <p:nvSpPr>
          <p:cNvPr id="3" name="Datumsplatzhalter 2"/>
          <p:cNvSpPr>
            <a:spLocks noGrp="1"/>
          </p:cNvSpPr>
          <p:nvPr>
            <p:ph type="dt" sz="half" idx="14"/>
          </p:nvPr>
        </p:nvSpPr>
        <p:spPr/>
        <p:txBody>
          <a:bodyPr/>
          <a:lstStyle/>
          <a:p>
            <a:fld id="{48A87A34-81AB-432B-8DAE-1953F412C126}" type="datetimeFigureOut">
              <a:rPr lang="en-US" smtClean="0"/>
              <a:pPr/>
              <a:t>3/26/2019</a:t>
            </a:fld>
            <a:endParaRPr lang="en-US" dirty="0"/>
          </a:p>
        </p:txBody>
      </p:sp>
      <p:sp>
        <p:nvSpPr>
          <p:cNvPr id="8" name="Fußzeilenplatzhalter 7"/>
          <p:cNvSpPr>
            <a:spLocks noGrp="1"/>
          </p:cNvSpPr>
          <p:nvPr>
            <p:ph type="ftr" sz="quarter" idx="15"/>
          </p:nvPr>
        </p:nvSpPr>
        <p:spPr/>
        <p:txBody>
          <a:bodyPr/>
          <a:lstStyle/>
          <a:p>
            <a:endParaRPr lang="en-US" dirty="0"/>
          </a:p>
        </p:txBody>
      </p:sp>
      <p:sp>
        <p:nvSpPr>
          <p:cNvPr id="9" name="Foliennummernplatzhalter 8"/>
          <p:cNvSpPr>
            <a:spLocks noGrp="1"/>
          </p:cNvSpPr>
          <p:nvPr>
            <p:ph type="sldNum" sz="quarter" idx="16"/>
          </p:nvPr>
        </p:nvSpPr>
        <p:spPr/>
        <p:txBody>
          <a:bodyPr/>
          <a:lstStyle/>
          <a:p>
            <a:fld id="{6D22F896-40B5-4ADD-8801-0D06FADFA095}" type="slidenum">
              <a:rPr lang="en-US" smtClean="0"/>
              <a:pPr/>
              <a:t>‹Nr.›</a:t>
            </a:fld>
            <a:endParaRPr lang="en-US" dirty="0"/>
          </a:p>
        </p:txBody>
      </p:sp>
      <p:sp>
        <p:nvSpPr>
          <p:cNvPr id="10" name="Titel 9"/>
          <p:cNvSpPr>
            <a:spLocks noGrp="1"/>
          </p:cNvSpPr>
          <p:nvPr>
            <p:ph type="title"/>
          </p:nvPr>
        </p:nvSpPr>
        <p:spPr/>
        <p:txBody>
          <a:bodyPr/>
          <a:lstStyle/>
          <a:p>
            <a:r>
              <a:rPr lang="de-DE" smtClean="0"/>
              <a:t>Titelmasterformat durch Klicken bearbeiten</a:t>
            </a:r>
            <a:endParaRPr lang="de-DE"/>
          </a:p>
        </p:txBody>
      </p:sp>
      <p:pic>
        <p:nvPicPr>
          <p:cNvPr id="2" name="Grafik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6200000">
            <a:off x="-624693" y="921814"/>
            <a:ext cx="1905266" cy="266737"/>
          </a:xfrm>
          <a:prstGeom prst="rect">
            <a:avLst/>
          </a:prstGeom>
        </p:spPr>
      </p:pic>
    </p:spTree>
    <p:extLst>
      <p:ext uri="{BB962C8B-B14F-4D97-AF65-F5344CB8AC3E}">
        <p14:creationId xmlns:p14="http://schemas.microsoft.com/office/powerpoint/2010/main" val="343453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de-DE" smtClean="0"/>
              <a:t>Titelmasterformat durch Klicken bearbeiten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89522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de-DE" smtClean="0"/>
              <a:t>Titelmasterformat durch Klicken bearbeiten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Formatvorlagen des Textmasters bearbeiten</a:t>
            </a:r>
          </a:p>
        </p:txBody>
      </p:sp>
      <p:sp>
        <p:nvSpPr>
          <p:cNvPr id="4" name="Date Placeholder 3"/>
          <p:cNvSpPr>
            <a:spLocks noGrp="1"/>
          </p:cNvSpPr>
          <p:nvPr>
            <p:ph type="dt" sz="half" idx="10"/>
          </p:nvPr>
        </p:nvSpPr>
        <p:spPr/>
        <p:txBody>
          <a:bodyPr/>
          <a:lstStyle/>
          <a:p>
            <a:fld id="{48A87A34-81AB-432B-8DAE-1953F412C126}" type="datetimeFigureOut">
              <a:rPr lang="en-US" smtClean="0"/>
              <a:t>3/26/2019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270829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de-DE" smtClean="0"/>
              <a:t>Titelmasterformat durch Klicken bearbeiten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2676167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de-DE" smtClean="0"/>
              <a:t>Titelmasterformat durch Klicken bearbeiten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Formatvorlagen des Textmasters bearbeiten</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3983853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Titelmasterformat durch Klicken bearbeiten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3/26/2019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4047875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3/26/2019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3391357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de-DE" smtClean="0"/>
              <a:t>Titelmasterformat durch Klicken bearbeiten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Formatvorlagen des Textmasters bearbeiten</a:t>
            </a:r>
          </a:p>
        </p:txBody>
      </p:sp>
      <p:sp>
        <p:nvSpPr>
          <p:cNvPr id="5" name="Date Placeholder 4"/>
          <p:cNvSpPr>
            <a:spLocks noGrp="1"/>
          </p:cNvSpPr>
          <p:nvPr>
            <p:ph type="dt" sz="half" idx="10"/>
          </p:nvPr>
        </p:nvSpPr>
        <p:spPr/>
        <p:txBody>
          <a:bodyPr/>
          <a:lstStyle/>
          <a:p>
            <a:fld id="{48A87A34-81AB-432B-8DAE-1953F412C126}" type="datetimeFigureOut">
              <a:rPr lang="en-US" smtClean="0"/>
              <a:pPr/>
              <a:t>3/26/2019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2466815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de-DE" smtClean="0"/>
              <a:t>Titelmasterformat durch Klicken bearbeiten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de-DE" smtClean="0"/>
              <a:t>Bild durch Klicken auf Symbol hinzufügen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Formatvorlagen des Textmasters bearbeiten</a:t>
            </a:r>
          </a:p>
        </p:txBody>
      </p:sp>
      <p:sp>
        <p:nvSpPr>
          <p:cNvPr id="5" name="Date Placeholder 4"/>
          <p:cNvSpPr>
            <a:spLocks noGrp="1"/>
          </p:cNvSpPr>
          <p:nvPr>
            <p:ph type="dt" sz="half" idx="10"/>
          </p:nvPr>
        </p:nvSpPr>
        <p:spPr/>
        <p:txBody>
          <a:bodyPr/>
          <a:lstStyle/>
          <a:p>
            <a:fld id="{48A87A34-81AB-432B-8DAE-1953F412C126}" type="datetimeFigureOut">
              <a:rPr lang="en-US" smtClean="0"/>
              <a:t>3/26/2019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22F896-40B5-4ADD-8801-0D06FADFA095}" type="slidenum">
              <a:rPr lang="en-US" smtClean="0"/>
              <a:t>‹Nr.›</a:t>
            </a:fld>
            <a:endParaRPr lang="en-US" dirty="0"/>
          </a:p>
        </p:txBody>
      </p:sp>
    </p:spTree>
    <p:extLst>
      <p:ext uri="{BB962C8B-B14F-4D97-AF65-F5344CB8AC3E}">
        <p14:creationId xmlns:p14="http://schemas.microsoft.com/office/powerpoint/2010/main" val="1358788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de-DE" smtClean="0"/>
              <a:t>Titelmasterformat durch Klicken bearbeiten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de-DE" smtClean="0"/>
              <a:t>Formatvorlagen des Textmasters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8A87A34-81AB-432B-8DAE-1953F412C126}" type="datetimeFigureOut">
              <a:rPr lang="en-US" smtClean="0"/>
              <a:pPr/>
              <a:t>3/26/2019</a:t>
            </a:fld>
            <a:endParaRPr lang="en-US" dirty="0"/>
          </a:p>
        </p:txBody>
      </p:sp>
      <p:sp>
        <p:nvSpPr>
          <p:cNvPr id="5" name="Footer Placeholder 4"/>
          <p:cNvSpPr>
            <a:spLocks noGrp="1"/>
          </p:cNvSpPr>
          <p:nvPr>
            <p:ph type="ftr" sz="quarter" idx="3"/>
          </p:nvPr>
        </p:nvSpPr>
        <p:spPr>
          <a:xfrm>
            <a:off x="461309" y="6318270"/>
            <a:ext cx="7619999" cy="365125"/>
          </a:xfrm>
          <a:prstGeom prst="rect">
            <a:avLst/>
          </a:prstGeom>
        </p:spPr>
        <p:txBody>
          <a:bodyPr vert="horz" lIns="91440" tIns="45720" rIns="91440" bIns="45720" rtlCol="0" anchor="ctr"/>
          <a:lstStyle>
            <a:lvl1pPr algn="l">
              <a:defRPr sz="900" b="1">
                <a:solidFill>
                  <a:schemeClr val="tx1">
                    <a:tint val="75000"/>
                  </a:schemeClr>
                </a:solidFill>
              </a:defRPr>
            </a:lvl1pPr>
          </a:lstStyle>
          <a:p>
            <a:r>
              <a:rPr lang="en-US" smtClean="0"/>
              <a:t>Calliop-ING – Projekt Ingolstadt</a:t>
            </a:r>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D22F896-40B5-4ADD-8801-0D06FADFA095}" type="slidenum">
              <a:rPr lang="en-US" smtClean="0"/>
              <a:pPr/>
              <a:t>‹Nr.›</a:t>
            </a:fld>
            <a:endParaRPr lang="en-US" dirty="0"/>
          </a:p>
        </p:txBody>
      </p:sp>
    </p:spTree>
    <p:extLst>
      <p:ext uri="{BB962C8B-B14F-4D97-AF65-F5344CB8AC3E}">
        <p14:creationId xmlns:p14="http://schemas.microsoft.com/office/powerpoint/2010/main" val="1586259708"/>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 id="2147483755" r:id="rId16"/>
    <p:sldLayoutId id="2147483756" r:id="rId17"/>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RGB - </a:t>
            </a:r>
            <a:r>
              <a:rPr lang="de-DE" dirty="0" smtClean="0"/>
              <a:t>Fußgängerampel</a:t>
            </a:r>
            <a:endParaRPr lang="de-DE" dirty="0"/>
          </a:p>
        </p:txBody>
      </p:sp>
      <p:sp>
        <p:nvSpPr>
          <p:cNvPr id="3" name="Untertitel 2"/>
          <p:cNvSpPr>
            <a:spLocks noGrp="1"/>
          </p:cNvSpPr>
          <p:nvPr>
            <p:ph type="subTitle" idx="1"/>
          </p:nvPr>
        </p:nvSpPr>
        <p:spPr/>
        <p:txBody>
          <a:bodyPr/>
          <a:lstStyle/>
          <a:p>
            <a:r>
              <a:rPr lang="de-DE" dirty="0" smtClean="0"/>
              <a:t>Projekt INGOLSTADT</a:t>
            </a:r>
            <a:endParaRPr lang="de-DE" dirty="0"/>
          </a:p>
        </p:txBody>
      </p:sp>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4789" y="5903662"/>
            <a:ext cx="4020111" cy="571580"/>
          </a:xfrm>
          <a:prstGeom prst="rect">
            <a:avLst/>
          </a:prstGeom>
        </p:spPr>
      </p:pic>
      <p:pic>
        <p:nvPicPr>
          <p:cNvPr id="6" name="Grafik 5"/>
          <p:cNvPicPr/>
          <p:nvPr/>
        </p:nvPicPr>
        <p:blipFill>
          <a:blip r:embed="rId3">
            <a:extLst>
              <a:ext uri="{28A0092B-C50C-407E-A947-70E740481C1C}">
                <a14:useLocalDpi xmlns:a14="http://schemas.microsoft.com/office/drawing/2010/main" val="0"/>
              </a:ext>
            </a:extLst>
          </a:blip>
          <a:stretch>
            <a:fillRect/>
          </a:stretch>
        </p:blipFill>
        <p:spPr>
          <a:xfrm>
            <a:off x="6194012" y="1199072"/>
            <a:ext cx="2018336" cy="1943507"/>
          </a:xfrm>
          <a:prstGeom prst="rect">
            <a:avLst/>
          </a:prstGeom>
        </p:spPr>
      </p:pic>
      <p:pic>
        <p:nvPicPr>
          <p:cNvPr id="7" name="Grafik 6"/>
          <p:cNvPicPr/>
          <p:nvPr/>
        </p:nvPicPr>
        <p:blipFill>
          <a:blip r:embed="rId4" cstate="print">
            <a:extLst>
              <a:ext uri="{28A0092B-C50C-407E-A947-70E740481C1C}">
                <a14:useLocalDpi xmlns:a14="http://schemas.microsoft.com/office/drawing/2010/main" val="0"/>
              </a:ext>
            </a:extLst>
          </a:blip>
          <a:stretch>
            <a:fillRect/>
          </a:stretch>
        </p:blipFill>
        <p:spPr>
          <a:xfrm>
            <a:off x="9234392" y="394908"/>
            <a:ext cx="1484771" cy="2167388"/>
          </a:xfrm>
          <a:prstGeom prst="rect">
            <a:avLst/>
          </a:prstGeom>
        </p:spPr>
      </p:pic>
    </p:spTree>
    <p:extLst>
      <p:ext uri="{BB962C8B-B14F-4D97-AF65-F5344CB8AC3E}">
        <p14:creationId xmlns:p14="http://schemas.microsoft.com/office/powerpoint/2010/main" val="3369661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2404" y="360160"/>
            <a:ext cx="8911687" cy="1280890"/>
          </a:xfrm>
        </p:spPr>
        <p:txBody>
          <a:bodyPr/>
          <a:lstStyle/>
          <a:p>
            <a:r>
              <a:rPr lang="de-DE" dirty="0" smtClean="0"/>
              <a:t>RGB - </a:t>
            </a:r>
            <a:r>
              <a:rPr lang="de-DE" dirty="0" smtClean="0"/>
              <a:t>Fußgängerampel</a:t>
            </a:r>
            <a:endParaRPr lang="de-DE" dirty="0"/>
          </a:p>
        </p:txBody>
      </p:sp>
      <p:grpSp>
        <p:nvGrpSpPr>
          <p:cNvPr id="10" name="Gruppieren 9"/>
          <p:cNvGrpSpPr/>
          <p:nvPr/>
        </p:nvGrpSpPr>
        <p:grpSpPr>
          <a:xfrm>
            <a:off x="10213682" y="188930"/>
            <a:ext cx="1647356" cy="898525"/>
            <a:chOff x="-26839" y="197336"/>
            <a:chExt cx="1647567" cy="898525"/>
          </a:xfrm>
        </p:grpSpPr>
        <p:sp>
          <p:nvSpPr>
            <p:cNvPr id="11" name="Textfeld 212"/>
            <p:cNvSpPr txBox="1"/>
            <p:nvPr/>
          </p:nvSpPr>
          <p:spPr>
            <a:xfrm>
              <a:off x="419249" y="542925"/>
              <a:ext cx="1201479" cy="371475"/>
            </a:xfrm>
            <a:prstGeom prst="rect">
              <a:avLst/>
            </a:prstGeom>
            <a:solidFill>
              <a:schemeClr val="accent1">
                <a:lumMod val="60000"/>
                <a:lumOff val="40000"/>
              </a:schemeClr>
            </a:solidFill>
            <a:ln w="6350">
              <a:solidFill>
                <a:prstClr val="black"/>
              </a:solidFill>
            </a:ln>
            <a:effectLst>
              <a:outerShdw blurRad="50800" dist="38100" dir="2700000" algn="tl" rotWithShape="0">
                <a:prstClr val="black">
                  <a:alpha val="40000"/>
                </a:prstClr>
              </a:outerShdw>
            </a:effectLst>
          </p:spPr>
          <p:txBody>
            <a:bodyPr rot="0" spcFirstLastPara="0" vert="horz" wrap="square" lIns="36000" tIns="36000" rIns="36000" bIns="0" numCol="1" spcCol="0" rtlCol="0" fromWordArt="0" anchor="t" anchorCtr="0" forceAA="0" compatLnSpc="1">
              <a:prstTxWarp prst="textNoShape">
                <a:avLst/>
              </a:prstTxWarp>
              <a:noAutofit/>
            </a:bodyPr>
            <a:lstStyle/>
            <a:p>
              <a:pPr algn="r">
                <a:spcAft>
                  <a:spcPts val="0"/>
                </a:spcAft>
              </a:pPr>
              <a:r>
                <a:rPr lang="de-DE" sz="1600" b="1">
                  <a:effectLst/>
                  <a:latin typeface="Calibri" panose="020F0502020204030204" pitchFamily="34" charset="0"/>
                  <a:ea typeface="Calibri" panose="020F0502020204030204" pitchFamily="34" charset="0"/>
                  <a:cs typeface="Times New Roman" panose="02020603050405020304" pitchFamily="18" charset="0"/>
                </a:rPr>
                <a:t>AUFGABE</a:t>
              </a:r>
              <a:endParaRPr lang="de-DE"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213"/>
            <p:cNvSpPr txBox="1"/>
            <p:nvPr/>
          </p:nvSpPr>
          <p:spPr>
            <a:xfrm>
              <a:off x="-26839" y="197336"/>
              <a:ext cx="892175" cy="898525"/>
            </a:xfrm>
            <a:prstGeom prst="rect">
              <a:avLst/>
            </a:prstGeom>
            <a:noFill/>
            <a:ln>
              <a:noFill/>
            </a:ln>
          </p:spPr>
          <p:txBody>
            <a:bodyPr rot="0" spcFirstLastPara="0" vert="horz" wrap="none" lIns="91440" tIns="45720" rIns="91440" bIns="45720" numCol="1" spcCol="0" rtlCol="0" fromWordArt="0" anchor="t" anchorCtr="0" forceAA="0" compatLnSpc="1">
              <a:prstTxWarp prst="textNoShape">
                <a:avLst/>
              </a:prstTxWarp>
              <a:spAutoFit/>
            </a:bodyPr>
            <a:lstStyle/>
            <a:p>
              <a:pPr algn="ctr">
                <a:spcAft>
                  <a:spcPts val="0"/>
                </a:spcAft>
              </a:pPr>
              <a:r>
                <a:rPr lang="de-DE" sz="3600" b="1" dirty="0">
                  <a:ln w="12700" cap="flat" cmpd="sng" algn="ctr">
                    <a:solidFill>
                      <a:srgbClr val="2F5597"/>
                    </a:solidFill>
                    <a:prstDash val="solid"/>
                    <a:round/>
                  </a:ln>
                  <a:gradFill>
                    <a:gsLst>
                      <a:gs pos="0">
                        <a:srgbClr val="FFC000"/>
                      </a:gs>
                      <a:gs pos="4000">
                        <a:srgbClr val="FFD966"/>
                      </a:gs>
                      <a:gs pos="87000">
                        <a:srgbClr val="FFF2CC"/>
                      </a:gs>
                    </a:gsLst>
                    <a:lin ang="5400000" scaled="0"/>
                  </a:gradFill>
                  <a:effectLst/>
                  <a:latin typeface="Segoe Print" panose="02000600000000000000" pitchFamily="2" charset="0"/>
                  <a:ea typeface="Calibri" panose="020F0502020204030204" pitchFamily="34" charset="0"/>
                  <a:cs typeface="Times New Roman" panose="02020603050405020304" pitchFamily="18" charset="0"/>
                </a:rPr>
                <a:t>AA</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3" name="Rechteck 2"/>
          <p:cNvSpPr/>
          <p:nvPr/>
        </p:nvSpPr>
        <p:spPr>
          <a:xfrm>
            <a:off x="638355" y="1433044"/>
            <a:ext cx="10826151" cy="3862596"/>
          </a:xfrm>
          <a:prstGeom prst="rect">
            <a:avLst/>
          </a:prstGeom>
        </p:spPr>
        <p:txBody>
          <a:bodyPr wrap="square">
            <a:spAutoFit/>
          </a:bodyPr>
          <a:lstStyle/>
          <a:p>
            <a:pPr>
              <a:spcAft>
                <a:spcPts val="0"/>
              </a:spcAft>
            </a:pPr>
            <a:r>
              <a:rPr lang="de-DE" sz="2400" dirty="0">
                <a:solidFill>
                  <a:srgbClr val="000000"/>
                </a:solidFill>
                <a:ea typeface="Calibri" panose="020F0502020204030204" pitchFamily="34" charset="0"/>
                <a:cs typeface="Calibri" panose="020F0502020204030204" pitchFamily="34" charset="0"/>
              </a:rPr>
              <a:t>Lisa möchte die Straße an einer Fußgängerampel überqueren</a:t>
            </a:r>
            <a:r>
              <a:rPr lang="de-DE" sz="2400" dirty="0" smtClean="0">
                <a:solidFill>
                  <a:srgbClr val="000000"/>
                </a:solidFill>
                <a:ea typeface="Calibri" panose="020F0502020204030204" pitchFamily="34" charset="0"/>
                <a:cs typeface="Calibri" panose="020F0502020204030204" pitchFamily="34" charset="0"/>
              </a:rPr>
              <a:t>.</a:t>
            </a:r>
          </a:p>
          <a:p>
            <a:pPr>
              <a:spcAft>
                <a:spcPts val="0"/>
              </a:spcAft>
            </a:pPr>
            <a:endParaRPr lang="de-DE" sz="2400" dirty="0">
              <a:ea typeface="Calibri" panose="020F0502020204030204" pitchFamily="34" charset="0"/>
              <a:cs typeface="Times New Roman" panose="02020603050405020304" pitchFamily="18" charset="0"/>
            </a:endParaRPr>
          </a:p>
          <a:p>
            <a:pPr marL="342900" lvl="0" indent="-342900">
              <a:spcAft>
                <a:spcPts val="0"/>
              </a:spcAft>
              <a:buClr>
                <a:srgbClr val="000000"/>
              </a:buClr>
              <a:buFont typeface="+mj-lt"/>
              <a:buAutoNum type="arabicPeriod"/>
            </a:pPr>
            <a:r>
              <a:rPr lang="de-DE" sz="2400" dirty="0">
                <a:solidFill>
                  <a:srgbClr val="000000"/>
                </a:solidFill>
                <a:ea typeface="Calibri" panose="020F0502020204030204" pitchFamily="34" charset="0"/>
                <a:cs typeface="Calibri" panose="020F0502020204030204" pitchFamily="34" charset="0"/>
              </a:rPr>
              <a:t>Die Ampel </a:t>
            </a:r>
            <a:r>
              <a:rPr lang="de-DE" sz="2400" b="1" dirty="0">
                <a:solidFill>
                  <a:srgbClr val="000000"/>
                </a:solidFill>
                <a:ea typeface="Calibri" panose="020F0502020204030204" pitchFamily="34" charset="0"/>
                <a:cs typeface="Calibri" panose="020F0502020204030204" pitchFamily="34" charset="0"/>
              </a:rPr>
              <a:t>zeigt </a:t>
            </a:r>
            <a:r>
              <a:rPr lang="de-DE" sz="2400" b="1" dirty="0">
                <a:solidFill>
                  <a:srgbClr val="FF0000"/>
                </a:solidFill>
                <a:ea typeface="Calibri" panose="020F0502020204030204" pitchFamily="34" charset="0"/>
                <a:cs typeface="Calibri" panose="020F0502020204030204" pitchFamily="34" charset="0"/>
              </a:rPr>
              <a:t>ROT </a:t>
            </a:r>
            <a:r>
              <a:rPr lang="de-DE" sz="2400" dirty="0">
                <a:solidFill>
                  <a:srgbClr val="000000"/>
                </a:solidFill>
                <a:ea typeface="Calibri" panose="020F0502020204030204" pitchFamily="34" charset="0"/>
                <a:cs typeface="Calibri" panose="020F0502020204030204" pitchFamily="34" charset="0"/>
              </a:rPr>
              <a:t>für Fußgänger.</a:t>
            </a:r>
            <a:endParaRPr lang="de-DE" sz="2400" dirty="0">
              <a:noFill/>
              <a:ea typeface="Calibri" panose="020F0502020204030204" pitchFamily="34" charset="0"/>
              <a:cs typeface="Times New Roman" panose="02020603050405020304" pitchFamily="18" charset="0"/>
            </a:endParaRPr>
          </a:p>
          <a:p>
            <a:pPr marL="342900" lvl="0" indent="-342900">
              <a:spcAft>
                <a:spcPts val="0"/>
              </a:spcAft>
              <a:buClr>
                <a:srgbClr val="000000"/>
              </a:buClr>
              <a:buFont typeface="+mj-lt"/>
              <a:buAutoNum type="arabicPeriod"/>
            </a:pPr>
            <a:r>
              <a:rPr lang="de-DE" sz="2400" dirty="0">
                <a:solidFill>
                  <a:srgbClr val="000000"/>
                </a:solidFill>
                <a:ea typeface="Calibri" panose="020F0502020204030204" pitchFamily="34" charset="0"/>
                <a:cs typeface="Calibri" panose="020F0502020204030204" pitchFamily="34" charset="0"/>
              </a:rPr>
              <a:t>Lisa muss den </a:t>
            </a:r>
            <a:r>
              <a:rPr lang="de-DE" sz="2400" b="1" dirty="0">
                <a:solidFill>
                  <a:srgbClr val="000000"/>
                </a:solidFill>
                <a:ea typeface="Calibri" panose="020F0502020204030204" pitchFamily="34" charset="0"/>
                <a:cs typeface="Calibri" panose="020F0502020204030204" pitchFamily="34" charset="0"/>
              </a:rPr>
              <a:t>Taster </a:t>
            </a:r>
            <a:r>
              <a:rPr lang="de-DE" sz="2400" dirty="0">
                <a:solidFill>
                  <a:srgbClr val="000000"/>
                </a:solidFill>
                <a:ea typeface="Calibri" panose="020F0502020204030204" pitchFamily="34" charset="0"/>
                <a:cs typeface="Calibri" panose="020F0502020204030204" pitchFamily="34" charset="0"/>
              </a:rPr>
              <a:t>drücken.</a:t>
            </a:r>
            <a:endParaRPr lang="de-DE" sz="2400" dirty="0">
              <a:noFill/>
              <a:ea typeface="Calibri" panose="020F0502020204030204" pitchFamily="34" charset="0"/>
              <a:cs typeface="Times New Roman" panose="02020603050405020304" pitchFamily="18" charset="0"/>
            </a:endParaRPr>
          </a:p>
          <a:p>
            <a:pPr marL="342900" lvl="0" indent="-342900">
              <a:spcAft>
                <a:spcPts val="0"/>
              </a:spcAft>
              <a:buClr>
                <a:srgbClr val="000000"/>
              </a:buClr>
              <a:buFont typeface="+mj-lt"/>
              <a:buAutoNum type="arabicPeriod"/>
            </a:pPr>
            <a:r>
              <a:rPr lang="de-DE" sz="2400" dirty="0">
                <a:solidFill>
                  <a:srgbClr val="000000"/>
                </a:solidFill>
                <a:ea typeface="Calibri" panose="020F0502020204030204" pitchFamily="34" charset="0"/>
                <a:cs typeface="Calibri" panose="020F0502020204030204" pitchFamily="34" charset="0"/>
              </a:rPr>
              <a:t>Kurz darauf </a:t>
            </a:r>
            <a:r>
              <a:rPr lang="de-DE" sz="2400" b="1" dirty="0">
                <a:solidFill>
                  <a:srgbClr val="000000"/>
                </a:solidFill>
                <a:ea typeface="Calibri" panose="020F0502020204030204" pitchFamily="34" charset="0"/>
                <a:cs typeface="Calibri" panose="020F0502020204030204" pitchFamily="34" charset="0"/>
              </a:rPr>
              <a:t>zeigt</a:t>
            </a:r>
            <a:r>
              <a:rPr lang="de-DE" sz="2400" dirty="0">
                <a:solidFill>
                  <a:srgbClr val="000000"/>
                </a:solidFill>
                <a:ea typeface="Calibri" panose="020F0502020204030204" pitchFamily="34" charset="0"/>
                <a:cs typeface="Calibri" panose="020F0502020204030204" pitchFamily="34" charset="0"/>
              </a:rPr>
              <a:t> die Ampel an, dass das Signal bald kommt.</a:t>
            </a:r>
            <a:endParaRPr lang="de-DE" sz="2400" dirty="0">
              <a:noFill/>
              <a:ea typeface="Calibri" panose="020F0502020204030204" pitchFamily="34" charset="0"/>
              <a:cs typeface="Times New Roman" panose="02020603050405020304" pitchFamily="18" charset="0"/>
            </a:endParaRPr>
          </a:p>
          <a:p>
            <a:pPr marL="342900" lvl="0" indent="-342900">
              <a:spcAft>
                <a:spcPts val="0"/>
              </a:spcAft>
              <a:buClr>
                <a:srgbClr val="000000"/>
              </a:buClr>
              <a:buFont typeface="+mj-lt"/>
              <a:buAutoNum type="arabicPeriod"/>
            </a:pPr>
            <a:r>
              <a:rPr lang="de-DE" sz="2400" dirty="0">
                <a:solidFill>
                  <a:srgbClr val="000000"/>
                </a:solidFill>
                <a:ea typeface="Calibri" panose="020F0502020204030204" pitchFamily="34" charset="0"/>
                <a:cs typeface="Calibri" panose="020F0502020204030204" pitchFamily="34" charset="0"/>
              </a:rPr>
              <a:t>Einige Zeit später </a:t>
            </a:r>
            <a:r>
              <a:rPr lang="de-DE" sz="2400" b="1" dirty="0">
                <a:solidFill>
                  <a:srgbClr val="000000"/>
                </a:solidFill>
                <a:ea typeface="Calibri" panose="020F0502020204030204" pitchFamily="34" charset="0"/>
                <a:cs typeface="Calibri" panose="020F0502020204030204" pitchFamily="34" charset="0"/>
              </a:rPr>
              <a:t>springt</a:t>
            </a:r>
            <a:r>
              <a:rPr lang="de-DE" sz="2400" dirty="0">
                <a:solidFill>
                  <a:srgbClr val="000000"/>
                </a:solidFill>
                <a:ea typeface="Calibri" panose="020F0502020204030204" pitchFamily="34" charset="0"/>
                <a:cs typeface="Calibri" panose="020F0502020204030204" pitchFamily="34" charset="0"/>
              </a:rPr>
              <a:t> die Ampel auf </a:t>
            </a:r>
            <a:r>
              <a:rPr lang="de-DE" sz="2400" dirty="0">
                <a:solidFill>
                  <a:srgbClr val="00B150"/>
                </a:solidFill>
                <a:ea typeface="Calibri" panose="020F0502020204030204" pitchFamily="34" charset="0"/>
                <a:cs typeface="Calibri" panose="020F0502020204030204" pitchFamily="34" charset="0"/>
              </a:rPr>
              <a:t>GRÜN</a:t>
            </a:r>
            <a:r>
              <a:rPr lang="de-DE" sz="2400" dirty="0">
                <a:solidFill>
                  <a:srgbClr val="000000"/>
                </a:solidFill>
                <a:ea typeface="Calibri" panose="020F0502020204030204" pitchFamily="34" charset="0"/>
                <a:cs typeface="Calibri" panose="020F0502020204030204" pitchFamily="34" charset="0"/>
              </a:rPr>
              <a:t>.</a:t>
            </a:r>
            <a:endParaRPr lang="de-DE" sz="2400" dirty="0">
              <a:noFill/>
              <a:ea typeface="Calibri" panose="020F0502020204030204" pitchFamily="34" charset="0"/>
              <a:cs typeface="Times New Roman" panose="02020603050405020304" pitchFamily="18" charset="0"/>
            </a:endParaRPr>
          </a:p>
          <a:p>
            <a:pPr marL="342900" lvl="0" indent="-342900">
              <a:spcAft>
                <a:spcPts val="0"/>
              </a:spcAft>
              <a:buClr>
                <a:srgbClr val="000000"/>
              </a:buClr>
              <a:buFont typeface="+mj-lt"/>
              <a:buAutoNum type="arabicPeriod"/>
            </a:pPr>
            <a:r>
              <a:rPr lang="de-DE" sz="2400" dirty="0">
                <a:solidFill>
                  <a:srgbClr val="000000"/>
                </a:solidFill>
                <a:ea typeface="Calibri" panose="020F0502020204030204" pitchFamily="34" charset="0"/>
                <a:cs typeface="Calibri" panose="020F0502020204030204" pitchFamily="34" charset="0"/>
              </a:rPr>
              <a:t>Die Ampel zeigt </a:t>
            </a:r>
            <a:r>
              <a:rPr lang="de-DE" sz="2400" b="1" dirty="0">
                <a:solidFill>
                  <a:srgbClr val="000000"/>
                </a:solidFill>
                <a:ea typeface="Calibri" panose="020F0502020204030204" pitchFamily="34" charset="0"/>
                <a:cs typeface="Calibri" panose="020F0502020204030204" pitchFamily="34" charset="0"/>
              </a:rPr>
              <a:t>solange grün</a:t>
            </a:r>
            <a:r>
              <a:rPr lang="de-DE" sz="2400" dirty="0">
                <a:solidFill>
                  <a:srgbClr val="000000"/>
                </a:solidFill>
                <a:ea typeface="Calibri" panose="020F0502020204030204" pitchFamily="34" charset="0"/>
                <a:cs typeface="Calibri" panose="020F0502020204030204" pitchFamily="34" charset="0"/>
              </a:rPr>
              <a:t>, dass Lisa bequem die andere Straßenseite erreichen kann.</a:t>
            </a:r>
            <a:endParaRPr lang="de-DE" sz="2400" dirty="0">
              <a:noFill/>
              <a:ea typeface="Calibri" panose="020F0502020204030204" pitchFamily="34" charset="0"/>
              <a:cs typeface="Times New Roman" panose="02020603050405020304" pitchFamily="18" charset="0"/>
            </a:endParaRPr>
          </a:p>
          <a:p>
            <a:pPr marL="342900" lvl="0" indent="-342900">
              <a:spcBef>
                <a:spcPts val="600"/>
              </a:spcBef>
              <a:spcAft>
                <a:spcPts val="0"/>
              </a:spcAft>
              <a:buClr>
                <a:srgbClr val="000000"/>
              </a:buClr>
              <a:buFont typeface="+mj-lt"/>
              <a:buAutoNum type="arabicPeriod"/>
            </a:pPr>
            <a:r>
              <a:rPr lang="de-DE" sz="2400" dirty="0">
                <a:solidFill>
                  <a:srgbClr val="000000"/>
                </a:solidFill>
                <a:ea typeface="Calibri" panose="020F0502020204030204" pitchFamily="34" charset="0"/>
                <a:cs typeface="Calibri" panose="020F0502020204030204" pitchFamily="34" charset="0"/>
              </a:rPr>
              <a:t>Dann springt die </a:t>
            </a:r>
            <a:r>
              <a:rPr lang="de-DE" sz="2400" b="1" dirty="0">
                <a:solidFill>
                  <a:srgbClr val="000000"/>
                </a:solidFill>
                <a:ea typeface="Calibri" panose="020F0502020204030204" pitchFamily="34" charset="0"/>
                <a:cs typeface="Calibri" panose="020F0502020204030204" pitchFamily="34" charset="0"/>
              </a:rPr>
              <a:t>Ampel wieder auf </a:t>
            </a:r>
            <a:r>
              <a:rPr lang="de-DE" sz="2400" b="1" dirty="0">
                <a:solidFill>
                  <a:srgbClr val="FF0000"/>
                </a:solidFill>
                <a:ea typeface="Calibri" panose="020F0502020204030204" pitchFamily="34" charset="0"/>
                <a:cs typeface="Calibri" panose="020F0502020204030204" pitchFamily="34" charset="0"/>
              </a:rPr>
              <a:t>ROT </a:t>
            </a:r>
            <a:r>
              <a:rPr lang="de-DE" sz="2400" dirty="0">
                <a:solidFill>
                  <a:srgbClr val="000000"/>
                </a:solidFill>
                <a:ea typeface="Calibri" panose="020F0502020204030204" pitchFamily="34" charset="0"/>
                <a:cs typeface="Calibri" panose="020F0502020204030204" pitchFamily="34" charset="0"/>
              </a:rPr>
              <a:t>– bis der nächste Fußgänger die Straße überqueren möchte und den Taster betätigt.</a:t>
            </a:r>
            <a:endParaRPr lang="de-DE" sz="2400" dirty="0">
              <a:no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1157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2404" y="360160"/>
            <a:ext cx="8911687" cy="1280890"/>
          </a:xfrm>
        </p:spPr>
        <p:txBody>
          <a:bodyPr/>
          <a:lstStyle/>
          <a:p>
            <a:r>
              <a:rPr lang="de-DE" dirty="0" smtClean="0"/>
              <a:t>RGB - </a:t>
            </a:r>
            <a:r>
              <a:rPr lang="de-DE" dirty="0" smtClean="0"/>
              <a:t>Fußgängerampel</a:t>
            </a:r>
            <a:endParaRPr lang="de-DE" dirty="0"/>
          </a:p>
        </p:txBody>
      </p:sp>
      <p:grpSp>
        <p:nvGrpSpPr>
          <p:cNvPr id="8" name="Gruppieren 7"/>
          <p:cNvGrpSpPr/>
          <p:nvPr/>
        </p:nvGrpSpPr>
        <p:grpSpPr>
          <a:xfrm>
            <a:off x="10291596" y="236096"/>
            <a:ext cx="1569443" cy="646331"/>
            <a:chOff x="51086" y="244502"/>
            <a:chExt cx="1569642" cy="646331"/>
          </a:xfrm>
        </p:grpSpPr>
        <p:sp>
          <p:nvSpPr>
            <p:cNvPr id="13" name="Textfeld 212"/>
            <p:cNvSpPr txBox="1"/>
            <p:nvPr/>
          </p:nvSpPr>
          <p:spPr>
            <a:xfrm>
              <a:off x="419249" y="503242"/>
              <a:ext cx="1201479" cy="371475"/>
            </a:xfrm>
            <a:prstGeom prst="rect">
              <a:avLst/>
            </a:prstGeom>
            <a:solidFill>
              <a:schemeClr val="accent2">
                <a:lumMod val="60000"/>
                <a:lumOff val="40000"/>
              </a:schemeClr>
            </a:solidFill>
            <a:ln w="6350">
              <a:solidFill>
                <a:prstClr val="black"/>
              </a:solidFill>
            </a:ln>
            <a:effectLst>
              <a:outerShdw blurRad="50800" dist="38100" dir="2700000" algn="tl" rotWithShape="0">
                <a:prstClr val="black">
                  <a:alpha val="40000"/>
                </a:prstClr>
              </a:outerShdw>
            </a:effectLst>
          </p:spPr>
          <p:txBody>
            <a:bodyPr rot="0" spcFirstLastPara="0" vert="horz" wrap="square" lIns="36000" tIns="36000" rIns="36000" bIns="0" numCol="1" spcCol="0" rtlCol="0" fromWordArt="0" anchor="t" anchorCtr="0" forceAA="0" compatLnSpc="1">
              <a:prstTxWarp prst="textNoShape">
                <a:avLst/>
              </a:prstTxWarp>
              <a:noAutofit/>
            </a:bodyPr>
            <a:lstStyle/>
            <a:p>
              <a:pPr algn="r">
                <a:spcAft>
                  <a:spcPts val="0"/>
                </a:spcAft>
              </a:pPr>
              <a:r>
                <a:rPr lang="de-DE" sz="1600"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Lösung</a:t>
              </a:r>
              <a:endParaRPr lang="de-DE" sz="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feld 213"/>
            <p:cNvSpPr txBox="1"/>
            <p:nvPr/>
          </p:nvSpPr>
          <p:spPr>
            <a:xfrm>
              <a:off x="51086" y="244502"/>
              <a:ext cx="934990" cy="646331"/>
            </a:xfrm>
            <a:prstGeom prst="rect">
              <a:avLst/>
            </a:prstGeom>
            <a:noFill/>
            <a:ln>
              <a:noFill/>
            </a:ln>
          </p:spPr>
          <p:txBody>
            <a:bodyPr rot="0" spcFirstLastPara="0" vert="horz" wrap="none" lIns="91440" tIns="45720" rIns="91440" bIns="45720" numCol="1" spcCol="0" rtlCol="0" fromWordArt="0" anchor="t" anchorCtr="0" forceAA="0" compatLnSpc="1">
              <a:prstTxWarp prst="textNoShape">
                <a:avLst/>
              </a:prstTxWarp>
              <a:spAutoFit/>
            </a:bodyPr>
            <a:lstStyle/>
            <a:p>
              <a:pPr algn="ctr">
                <a:spcAft>
                  <a:spcPts val="0"/>
                </a:spcAft>
              </a:pPr>
              <a:r>
                <a:rPr lang="de-DE" sz="3600" b="1" dirty="0" err="1" smtClean="0">
                  <a:ln w="12700" cap="flat" cmpd="sng" algn="ctr">
                    <a:solidFill>
                      <a:srgbClr val="2F5597"/>
                    </a:solidFill>
                    <a:prstDash val="solid"/>
                    <a:round/>
                  </a:ln>
                  <a:gradFill>
                    <a:gsLst>
                      <a:gs pos="0">
                        <a:srgbClr val="FFC000"/>
                      </a:gs>
                      <a:gs pos="4000">
                        <a:srgbClr val="FFD966"/>
                      </a:gs>
                      <a:gs pos="87000">
                        <a:srgbClr val="FFF2CC"/>
                      </a:gs>
                    </a:gsLst>
                    <a:lin ang="5400000" scaled="0"/>
                  </a:gradFill>
                  <a:effectLst/>
                  <a:latin typeface="Segoe Print" panose="02000600000000000000" pitchFamily="2" charset="0"/>
                  <a:ea typeface="Calibri" panose="020F0502020204030204" pitchFamily="34" charset="0"/>
                  <a:cs typeface="Times New Roman" panose="02020603050405020304" pitchFamily="18" charset="0"/>
                </a:rPr>
                <a:t>Lsg</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4" name="Rechteck 3"/>
          <p:cNvSpPr/>
          <p:nvPr/>
        </p:nvSpPr>
        <p:spPr>
          <a:xfrm>
            <a:off x="1305430" y="1456384"/>
            <a:ext cx="5783956" cy="461665"/>
          </a:xfrm>
          <a:prstGeom prst="rect">
            <a:avLst/>
          </a:prstGeom>
        </p:spPr>
        <p:txBody>
          <a:bodyPr wrap="none">
            <a:spAutoFit/>
          </a:bodyPr>
          <a:lstStyle/>
          <a:p>
            <a:pPr marL="342900" lvl="0" indent="-342900">
              <a:spcAft>
                <a:spcPts val="0"/>
              </a:spcAft>
              <a:buClr>
                <a:srgbClr val="000000"/>
              </a:buClr>
              <a:buFont typeface="Arial" panose="020B0604020202020204" pitchFamily="34" charset="0"/>
              <a:buChar char="•"/>
            </a:pPr>
            <a:r>
              <a:rPr lang="de-DE" sz="2400" dirty="0">
                <a:solidFill>
                  <a:srgbClr val="000000"/>
                </a:solidFill>
                <a:ea typeface="Calibri" panose="020F0502020204030204" pitchFamily="34" charset="0"/>
                <a:cs typeface="Calibri" panose="020F0502020204030204" pitchFamily="34" charset="0"/>
              </a:rPr>
              <a:t>Die Ampel </a:t>
            </a:r>
            <a:r>
              <a:rPr lang="de-DE" sz="2400" b="1" dirty="0">
                <a:solidFill>
                  <a:srgbClr val="000000"/>
                </a:solidFill>
                <a:ea typeface="Calibri" panose="020F0502020204030204" pitchFamily="34" charset="0"/>
                <a:cs typeface="Calibri" panose="020F0502020204030204" pitchFamily="34" charset="0"/>
              </a:rPr>
              <a:t>zeigt </a:t>
            </a:r>
            <a:r>
              <a:rPr lang="de-DE" sz="2400" b="1" dirty="0">
                <a:solidFill>
                  <a:srgbClr val="FF0000"/>
                </a:solidFill>
                <a:ea typeface="Calibri" panose="020F0502020204030204" pitchFamily="34" charset="0"/>
                <a:cs typeface="Calibri" panose="020F0502020204030204" pitchFamily="34" charset="0"/>
              </a:rPr>
              <a:t>ROT </a:t>
            </a:r>
            <a:r>
              <a:rPr lang="de-DE" sz="2400" dirty="0">
                <a:solidFill>
                  <a:srgbClr val="000000"/>
                </a:solidFill>
                <a:ea typeface="Calibri" panose="020F0502020204030204" pitchFamily="34" charset="0"/>
                <a:cs typeface="Calibri" panose="020F0502020204030204" pitchFamily="34" charset="0"/>
              </a:rPr>
              <a:t>für Fußgänger.</a:t>
            </a:r>
            <a:endParaRPr lang="de-DE" sz="2400" dirty="0">
              <a:noFill/>
              <a:ea typeface="Calibri" panose="020F0502020204030204" pitchFamily="34" charset="0"/>
              <a:cs typeface="Times New Roman" panose="02020603050405020304" pitchFamily="18" charset="0"/>
            </a:endParaRPr>
          </a:p>
        </p:txBody>
      </p:sp>
      <p:pic>
        <p:nvPicPr>
          <p:cNvPr id="5" name="Grafik 4"/>
          <p:cNvPicPr>
            <a:picLocks noChangeAspect="1"/>
          </p:cNvPicPr>
          <p:nvPr/>
        </p:nvPicPr>
        <p:blipFill>
          <a:blip r:embed="rId2"/>
          <a:stretch>
            <a:fillRect/>
          </a:stretch>
        </p:blipFill>
        <p:spPr>
          <a:xfrm>
            <a:off x="1687492" y="2294299"/>
            <a:ext cx="3296110" cy="885949"/>
          </a:xfrm>
          <a:prstGeom prst="rect">
            <a:avLst/>
          </a:prstGeom>
        </p:spPr>
      </p:pic>
    </p:spTree>
    <p:extLst>
      <p:ext uri="{BB962C8B-B14F-4D97-AF65-F5344CB8AC3E}">
        <p14:creationId xmlns:p14="http://schemas.microsoft.com/office/powerpoint/2010/main" val="3171354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2404" y="360160"/>
            <a:ext cx="8911687" cy="1280890"/>
          </a:xfrm>
        </p:spPr>
        <p:txBody>
          <a:bodyPr/>
          <a:lstStyle/>
          <a:p>
            <a:r>
              <a:rPr lang="de-DE" dirty="0" smtClean="0"/>
              <a:t>RGB - </a:t>
            </a:r>
            <a:r>
              <a:rPr lang="de-DE" dirty="0" smtClean="0"/>
              <a:t>Fußgängerampel</a:t>
            </a:r>
            <a:endParaRPr lang="de-DE" dirty="0"/>
          </a:p>
        </p:txBody>
      </p:sp>
      <p:grpSp>
        <p:nvGrpSpPr>
          <p:cNvPr id="8" name="Gruppieren 7"/>
          <p:cNvGrpSpPr/>
          <p:nvPr/>
        </p:nvGrpSpPr>
        <p:grpSpPr>
          <a:xfrm>
            <a:off x="10291596" y="236096"/>
            <a:ext cx="1569443" cy="646331"/>
            <a:chOff x="51086" y="244502"/>
            <a:chExt cx="1569642" cy="646331"/>
          </a:xfrm>
        </p:grpSpPr>
        <p:sp>
          <p:nvSpPr>
            <p:cNvPr id="13" name="Textfeld 212"/>
            <p:cNvSpPr txBox="1"/>
            <p:nvPr/>
          </p:nvSpPr>
          <p:spPr>
            <a:xfrm>
              <a:off x="419249" y="503242"/>
              <a:ext cx="1201479" cy="371475"/>
            </a:xfrm>
            <a:prstGeom prst="rect">
              <a:avLst/>
            </a:prstGeom>
            <a:solidFill>
              <a:schemeClr val="accent2">
                <a:lumMod val="60000"/>
                <a:lumOff val="40000"/>
              </a:schemeClr>
            </a:solidFill>
            <a:ln w="6350">
              <a:solidFill>
                <a:prstClr val="black"/>
              </a:solidFill>
            </a:ln>
            <a:effectLst>
              <a:outerShdw blurRad="50800" dist="38100" dir="2700000" algn="tl" rotWithShape="0">
                <a:prstClr val="black">
                  <a:alpha val="40000"/>
                </a:prstClr>
              </a:outerShdw>
            </a:effectLst>
          </p:spPr>
          <p:txBody>
            <a:bodyPr rot="0" spcFirstLastPara="0" vert="horz" wrap="square" lIns="36000" tIns="36000" rIns="36000" bIns="0" numCol="1" spcCol="0" rtlCol="0" fromWordArt="0" anchor="t" anchorCtr="0" forceAA="0" compatLnSpc="1">
              <a:prstTxWarp prst="textNoShape">
                <a:avLst/>
              </a:prstTxWarp>
              <a:noAutofit/>
            </a:bodyPr>
            <a:lstStyle/>
            <a:p>
              <a:pPr algn="r">
                <a:spcAft>
                  <a:spcPts val="0"/>
                </a:spcAft>
              </a:pPr>
              <a:r>
                <a:rPr lang="de-DE" sz="1600"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Lösung</a:t>
              </a:r>
              <a:endParaRPr lang="de-DE" sz="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feld 213"/>
            <p:cNvSpPr txBox="1"/>
            <p:nvPr/>
          </p:nvSpPr>
          <p:spPr>
            <a:xfrm>
              <a:off x="51086" y="244502"/>
              <a:ext cx="934990" cy="646331"/>
            </a:xfrm>
            <a:prstGeom prst="rect">
              <a:avLst/>
            </a:prstGeom>
            <a:noFill/>
            <a:ln>
              <a:noFill/>
            </a:ln>
          </p:spPr>
          <p:txBody>
            <a:bodyPr rot="0" spcFirstLastPara="0" vert="horz" wrap="none" lIns="91440" tIns="45720" rIns="91440" bIns="45720" numCol="1" spcCol="0" rtlCol="0" fromWordArt="0" anchor="t" anchorCtr="0" forceAA="0" compatLnSpc="1">
              <a:prstTxWarp prst="textNoShape">
                <a:avLst/>
              </a:prstTxWarp>
              <a:spAutoFit/>
            </a:bodyPr>
            <a:lstStyle/>
            <a:p>
              <a:pPr algn="ctr">
                <a:spcAft>
                  <a:spcPts val="0"/>
                </a:spcAft>
              </a:pPr>
              <a:r>
                <a:rPr lang="de-DE" sz="3600" b="1" dirty="0" err="1" smtClean="0">
                  <a:ln w="12700" cap="flat" cmpd="sng" algn="ctr">
                    <a:solidFill>
                      <a:srgbClr val="2F5597"/>
                    </a:solidFill>
                    <a:prstDash val="solid"/>
                    <a:round/>
                  </a:ln>
                  <a:gradFill>
                    <a:gsLst>
                      <a:gs pos="0">
                        <a:srgbClr val="FFC000"/>
                      </a:gs>
                      <a:gs pos="4000">
                        <a:srgbClr val="FFD966"/>
                      </a:gs>
                      <a:gs pos="87000">
                        <a:srgbClr val="FFF2CC"/>
                      </a:gs>
                    </a:gsLst>
                    <a:lin ang="5400000" scaled="0"/>
                  </a:gradFill>
                  <a:effectLst/>
                  <a:latin typeface="Segoe Print" panose="02000600000000000000" pitchFamily="2" charset="0"/>
                  <a:ea typeface="Calibri" panose="020F0502020204030204" pitchFamily="34" charset="0"/>
                  <a:cs typeface="Times New Roman" panose="02020603050405020304" pitchFamily="18" charset="0"/>
                </a:rPr>
                <a:t>Lsg</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3" name="Rechteck 2"/>
          <p:cNvSpPr/>
          <p:nvPr/>
        </p:nvSpPr>
        <p:spPr>
          <a:xfrm>
            <a:off x="1598762" y="1759637"/>
            <a:ext cx="6096000" cy="1200329"/>
          </a:xfrm>
          <a:prstGeom prst="rect">
            <a:avLst/>
          </a:prstGeom>
        </p:spPr>
        <p:txBody>
          <a:bodyPr>
            <a:spAutoFit/>
          </a:bodyPr>
          <a:lstStyle/>
          <a:p>
            <a:pPr marL="342900" lvl="0" indent="-342900">
              <a:spcAft>
                <a:spcPts val="0"/>
              </a:spcAft>
              <a:buClr>
                <a:srgbClr val="000000"/>
              </a:buClr>
              <a:buFont typeface="Arial" panose="020B0604020202020204" pitchFamily="34" charset="0"/>
              <a:buChar char="•"/>
            </a:pPr>
            <a:r>
              <a:rPr lang="de-DE" sz="2400" dirty="0">
                <a:solidFill>
                  <a:srgbClr val="000000"/>
                </a:solidFill>
                <a:ea typeface="Calibri" panose="020F0502020204030204" pitchFamily="34" charset="0"/>
                <a:cs typeface="Calibri" panose="020F0502020204030204" pitchFamily="34" charset="0"/>
              </a:rPr>
              <a:t>Lisa muss den </a:t>
            </a:r>
            <a:r>
              <a:rPr lang="de-DE" sz="2400" b="1" dirty="0">
                <a:solidFill>
                  <a:srgbClr val="000000"/>
                </a:solidFill>
                <a:ea typeface="Calibri" panose="020F0502020204030204" pitchFamily="34" charset="0"/>
                <a:cs typeface="Calibri" panose="020F0502020204030204" pitchFamily="34" charset="0"/>
              </a:rPr>
              <a:t>Taster </a:t>
            </a:r>
            <a:r>
              <a:rPr lang="de-DE" sz="2400" dirty="0">
                <a:solidFill>
                  <a:srgbClr val="000000"/>
                </a:solidFill>
                <a:ea typeface="Calibri" panose="020F0502020204030204" pitchFamily="34" charset="0"/>
                <a:cs typeface="Calibri" panose="020F0502020204030204" pitchFamily="34" charset="0"/>
              </a:rPr>
              <a:t>drücken.</a:t>
            </a:r>
            <a:endParaRPr lang="de-DE" sz="2400" dirty="0">
              <a:noFill/>
              <a:ea typeface="Calibri" panose="020F0502020204030204" pitchFamily="34" charset="0"/>
              <a:cs typeface="Times New Roman" panose="02020603050405020304" pitchFamily="18" charset="0"/>
            </a:endParaRPr>
          </a:p>
          <a:p>
            <a:pPr marL="342900" lvl="0" indent="-342900">
              <a:spcAft>
                <a:spcPts val="0"/>
              </a:spcAft>
              <a:buClr>
                <a:srgbClr val="000000"/>
              </a:buClr>
              <a:buFont typeface="Arial" panose="020B0604020202020204" pitchFamily="34" charset="0"/>
              <a:buChar char="•"/>
            </a:pPr>
            <a:r>
              <a:rPr lang="de-DE" sz="2400" dirty="0">
                <a:solidFill>
                  <a:srgbClr val="000000"/>
                </a:solidFill>
                <a:ea typeface="Calibri" panose="020F0502020204030204" pitchFamily="34" charset="0"/>
                <a:cs typeface="Calibri" panose="020F0502020204030204" pitchFamily="34" charset="0"/>
              </a:rPr>
              <a:t>Kurz darauf </a:t>
            </a:r>
            <a:r>
              <a:rPr lang="de-DE" sz="2400" b="1" dirty="0">
                <a:solidFill>
                  <a:srgbClr val="000000"/>
                </a:solidFill>
                <a:ea typeface="Calibri" panose="020F0502020204030204" pitchFamily="34" charset="0"/>
                <a:cs typeface="Calibri" panose="020F0502020204030204" pitchFamily="34" charset="0"/>
              </a:rPr>
              <a:t>zeigt</a:t>
            </a:r>
            <a:r>
              <a:rPr lang="de-DE" sz="2400" dirty="0">
                <a:solidFill>
                  <a:srgbClr val="000000"/>
                </a:solidFill>
                <a:ea typeface="Calibri" panose="020F0502020204030204" pitchFamily="34" charset="0"/>
                <a:cs typeface="Calibri" panose="020F0502020204030204" pitchFamily="34" charset="0"/>
              </a:rPr>
              <a:t> die Ampel an, dass das Signal bald kommt.</a:t>
            </a:r>
            <a:endParaRPr lang="de-DE" sz="2400" dirty="0">
              <a:noFill/>
              <a:ea typeface="Calibri" panose="020F0502020204030204" pitchFamily="34" charset="0"/>
              <a:cs typeface="Times New Roman" panose="02020603050405020304" pitchFamily="18" charset="0"/>
            </a:endParaRPr>
          </a:p>
        </p:txBody>
      </p:sp>
      <p:pic>
        <p:nvPicPr>
          <p:cNvPr id="6" name="Grafik 5"/>
          <p:cNvPicPr>
            <a:picLocks noChangeAspect="1"/>
          </p:cNvPicPr>
          <p:nvPr/>
        </p:nvPicPr>
        <p:blipFill>
          <a:blip r:embed="rId2"/>
          <a:stretch>
            <a:fillRect/>
          </a:stretch>
        </p:blipFill>
        <p:spPr>
          <a:xfrm>
            <a:off x="2004915" y="3270215"/>
            <a:ext cx="3972479" cy="1352739"/>
          </a:xfrm>
          <a:prstGeom prst="rect">
            <a:avLst/>
          </a:prstGeom>
        </p:spPr>
      </p:pic>
    </p:spTree>
    <p:extLst>
      <p:ext uri="{BB962C8B-B14F-4D97-AF65-F5344CB8AC3E}">
        <p14:creationId xmlns:p14="http://schemas.microsoft.com/office/powerpoint/2010/main" val="23964304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2404" y="360160"/>
            <a:ext cx="8911687" cy="1280890"/>
          </a:xfrm>
        </p:spPr>
        <p:txBody>
          <a:bodyPr/>
          <a:lstStyle/>
          <a:p>
            <a:r>
              <a:rPr lang="de-DE" dirty="0" smtClean="0"/>
              <a:t>RGB - </a:t>
            </a:r>
            <a:r>
              <a:rPr lang="de-DE" dirty="0" smtClean="0"/>
              <a:t>Fußgängerampel</a:t>
            </a:r>
            <a:endParaRPr lang="de-DE" dirty="0"/>
          </a:p>
        </p:txBody>
      </p:sp>
      <p:grpSp>
        <p:nvGrpSpPr>
          <p:cNvPr id="8" name="Gruppieren 7"/>
          <p:cNvGrpSpPr/>
          <p:nvPr/>
        </p:nvGrpSpPr>
        <p:grpSpPr>
          <a:xfrm>
            <a:off x="10291596" y="236096"/>
            <a:ext cx="1569443" cy="646331"/>
            <a:chOff x="51086" y="244502"/>
            <a:chExt cx="1569642" cy="646331"/>
          </a:xfrm>
        </p:grpSpPr>
        <p:sp>
          <p:nvSpPr>
            <p:cNvPr id="13" name="Textfeld 212"/>
            <p:cNvSpPr txBox="1"/>
            <p:nvPr/>
          </p:nvSpPr>
          <p:spPr>
            <a:xfrm>
              <a:off x="419249" y="503242"/>
              <a:ext cx="1201479" cy="371475"/>
            </a:xfrm>
            <a:prstGeom prst="rect">
              <a:avLst/>
            </a:prstGeom>
            <a:solidFill>
              <a:schemeClr val="accent2">
                <a:lumMod val="60000"/>
                <a:lumOff val="40000"/>
              </a:schemeClr>
            </a:solidFill>
            <a:ln w="6350">
              <a:solidFill>
                <a:prstClr val="black"/>
              </a:solidFill>
            </a:ln>
            <a:effectLst>
              <a:outerShdw blurRad="50800" dist="38100" dir="2700000" algn="tl" rotWithShape="0">
                <a:prstClr val="black">
                  <a:alpha val="40000"/>
                </a:prstClr>
              </a:outerShdw>
            </a:effectLst>
          </p:spPr>
          <p:txBody>
            <a:bodyPr rot="0" spcFirstLastPara="0" vert="horz" wrap="square" lIns="36000" tIns="36000" rIns="36000" bIns="0" numCol="1" spcCol="0" rtlCol="0" fromWordArt="0" anchor="t" anchorCtr="0" forceAA="0" compatLnSpc="1">
              <a:prstTxWarp prst="textNoShape">
                <a:avLst/>
              </a:prstTxWarp>
              <a:noAutofit/>
            </a:bodyPr>
            <a:lstStyle/>
            <a:p>
              <a:pPr algn="r">
                <a:spcAft>
                  <a:spcPts val="0"/>
                </a:spcAft>
              </a:pPr>
              <a:r>
                <a:rPr lang="de-DE" sz="1600"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Lösung</a:t>
              </a:r>
              <a:endParaRPr lang="de-DE" sz="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feld 213"/>
            <p:cNvSpPr txBox="1"/>
            <p:nvPr/>
          </p:nvSpPr>
          <p:spPr>
            <a:xfrm>
              <a:off x="51086" y="244502"/>
              <a:ext cx="934990" cy="646331"/>
            </a:xfrm>
            <a:prstGeom prst="rect">
              <a:avLst/>
            </a:prstGeom>
            <a:noFill/>
            <a:ln>
              <a:noFill/>
            </a:ln>
          </p:spPr>
          <p:txBody>
            <a:bodyPr rot="0" spcFirstLastPara="0" vert="horz" wrap="none" lIns="91440" tIns="45720" rIns="91440" bIns="45720" numCol="1" spcCol="0" rtlCol="0" fromWordArt="0" anchor="t" anchorCtr="0" forceAA="0" compatLnSpc="1">
              <a:prstTxWarp prst="textNoShape">
                <a:avLst/>
              </a:prstTxWarp>
              <a:spAutoFit/>
            </a:bodyPr>
            <a:lstStyle/>
            <a:p>
              <a:pPr algn="ctr">
                <a:spcAft>
                  <a:spcPts val="0"/>
                </a:spcAft>
              </a:pPr>
              <a:r>
                <a:rPr lang="de-DE" sz="3600" b="1" dirty="0" err="1" smtClean="0">
                  <a:ln w="12700" cap="flat" cmpd="sng" algn="ctr">
                    <a:solidFill>
                      <a:srgbClr val="2F5597"/>
                    </a:solidFill>
                    <a:prstDash val="solid"/>
                    <a:round/>
                  </a:ln>
                  <a:gradFill>
                    <a:gsLst>
                      <a:gs pos="0">
                        <a:srgbClr val="FFC000"/>
                      </a:gs>
                      <a:gs pos="4000">
                        <a:srgbClr val="FFD966"/>
                      </a:gs>
                      <a:gs pos="87000">
                        <a:srgbClr val="FFF2CC"/>
                      </a:gs>
                    </a:gsLst>
                    <a:lin ang="5400000" scaled="0"/>
                  </a:gradFill>
                  <a:effectLst/>
                  <a:latin typeface="Segoe Print" panose="02000600000000000000" pitchFamily="2" charset="0"/>
                  <a:ea typeface="Calibri" panose="020F0502020204030204" pitchFamily="34" charset="0"/>
                  <a:cs typeface="Times New Roman" panose="02020603050405020304" pitchFamily="18" charset="0"/>
                </a:rPr>
                <a:t>Lsg</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4" name="Rechteck 3"/>
          <p:cNvSpPr/>
          <p:nvPr/>
        </p:nvSpPr>
        <p:spPr>
          <a:xfrm>
            <a:off x="1564256" y="1414580"/>
            <a:ext cx="8873706" cy="1200329"/>
          </a:xfrm>
          <a:prstGeom prst="rect">
            <a:avLst/>
          </a:prstGeom>
        </p:spPr>
        <p:txBody>
          <a:bodyPr wrap="square">
            <a:spAutoFit/>
          </a:bodyPr>
          <a:lstStyle/>
          <a:p>
            <a:pPr marL="342900" lvl="0" indent="-342900">
              <a:spcAft>
                <a:spcPts val="0"/>
              </a:spcAft>
              <a:buClr>
                <a:srgbClr val="000000"/>
              </a:buClr>
              <a:buFont typeface="Arial" panose="020B0604020202020204" pitchFamily="34" charset="0"/>
              <a:buChar char="•"/>
            </a:pPr>
            <a:r>
              <a:rPr lang="de-DE" sz="2400" dirty="0">
                <a:solidFill>
                  <a:srgbClr val="000000"/>
                </a:solidFill>
                <a:ea typeface="Calibri" panose="020F0502020204030204" pitchFamily="34" charset="0"/>
                <a:cs typeface="Calibri" panose="020F0502020204030204" pitchFamily="34" charset="0"/>
              </a:rPr>
              <a:t>Einige Zeit später </a:t>
            </a:r>
            <a:r>
              <a:rPr lang="de-DE" sz="2400" b="1" dirty="0">
                <a:solidFill>
                  <a:srgbClr val="000000"/>
                </a:solidFill>
                <a:ea typeface="Calibri" panose="020F0502020204030204" pitchFamily="34" charset="0"/>
                <a:cs typeface="Calibri" panose="020F0502020204030204" pitchFamily="34" charset="0"/>
              </a:rPr>
              <a:t>springt</a:t>
            </a:r>
            <a:r>
              <a:rPr lang="de-DE" sz="2400" dirty="0">
                <a:solidFill>
                  <a:srgbClr val="000000"/>
                </a:solidFill>
                <a:ea typeface="Calibri" panose="020F0502020204030204" pitchFamily="34" charset="0"/>
                <a:cs typeface="Calibri" panose="020F0502020204030204" pitchFamily="34" charset="0"/>
              </a:rPr>
              <a:t> die Ampel auf </a:t>
            </a:r>
            <a:r>
              <a:rPr lang="de-DE" sz="2400" dirty="0">
                <a:solidFill>
                  <a:srgbClr val="00B150"/>
                </a:solidFill>
                <a:ea typeface="Calibri" panose="020F0502020204030204" pitchFamily="34" charset="0"/>
                <a:cs typeface="Calibri" panose="020F0502020204030204" pitchFamily="34" charset="0"/>
              </a:rPr>
              <a:t>GRÜN</a:t>
            </a:r>
            <a:r>
              <a:rPr lang="de-DE" sz="2400" dirty="0">
                <a:solidFill>
                  <a:srgbClr val="000000"/>
                </a:solidFill>
                <a:ea typeface="Calibri" panose="020F0502020204030204" pitchFamily="34" charset="0"/>
                <a:cs typeface="Calibri" panose="020F0502020204030204" pitchFamily="34" charset="0"/>
              </a:rPr>
              <a:t>.</a:t>
            </a:r>
            <a:endParaRPr lang="de-DE" sz="2400" dirty="0">
              <a:noFill/>
              <a:ea typeface="Calibri" panose="020F0502020204030204" pitchFamily="34" charset="0"/>
              <a:cs typeface="Times New Roman" panose="02020603050405020304" pitchFamily="18" charset="0"/>
            </a:endParaRPr>
          </a:p>
          <a:p>
            <a:pPr marL="342900" lvl="0" indent="-342900">
              <a:spcAft>
                <a:spcPts val="0"/>
              </a:spcAft>
              <a:buClr>
                <a:srgbClr val="000000"/>
              </a:buClr>
              <a:buFont typeface="Arial" panose="020B0604020202020204" pitchFamily="34" charset="0"/>
              <a:buChar char="•"/>
            </a:pPr>
            <a:r>
              <a:rPr lang="de-DE" sz="2400" dirty="0">
                <a:solidFill>
                  <a:srgbClr val="000000"/>
                </a:solidFill>
                <a:ea typeface="Calibri" panose="020F0502020204030204" pitchFamily="34" charset="0"/>
                <a:cs typeface="Calibri" panose="020F0502020204030204" pitchFamily="34" charset="0"/>
              </a:rPr>
              <a:t>Die Ampel zeigt </a:t>
            </a:r>
            <a:r>
              <a:rPr lang="de-DE" sz="2400" b="1" dirty="0">
                <a:solidFill>
                  <a:srgbClr val="000000"/>
                </a:solidFill>
                <a:ea typeface="Calibri" panose="020F0502020204030204" pitchFamily="34" charset="0"/>
                <a:cs typeface="Calibri" panose="020F0502020204030204" pitchFamily="34" charset="0"/>
              </a:rPr>
              <a:t>solange grün</a:t>
            </a:r>
            <a:r>
              <a:rPr lang="de-DE" sz="2400" dirty="0">
                <a:solidFill>
                  <a:srgbClr val="000000"/>
                </a:solidFill>
                <a:ea typeface="Calibri" panose="020F0502020204030204" pitchFamily="34" charset="0"/>
                <a:cs typeface="Calibri" panose="020F0502020204030204" pitchFamily="34" charset="0"/>
              </a:rPr>
              <a:t>, dass Lisa bequem die andere Straßenseite erreichen kann.</a:t>
            </a:r>
            <a:endParaRPr lang="de-DE" sz="2400" dirty="0">
              <a:noFill/>
              <a:ea typeface="Calibri" panose="020F0502020204030204" pitchFamily="34" charset="0"/>
              <a:cs typeface="Times New Roman" panose="02020603050405020304" pitchFamily="18" charset="0"/>
            </a:endParaRPr>
          </a:p>
        </p:txBody>
      </p:sp>
      <p:pic>
        <p:nvPicPr>
          <p:cNvPr id="5" name="Grafik 4"/>
          <p:cNvPicPr>
            <a:picLocks noChangeAspect="1"/>
          </p:cNvPicPr>
          <p:nvPr/>
        </p:nvPicPr>
        <p:blipFill rotWithShape="1">
          <a:blip r:embed="rId2"/>
          <a:srcRect b="27213"/>
          <a:stretch/>
        </p:blipFill>
        <p:spPr>
          <a:xfrm>
            <a:off x="2597238" y="3355844"/>
            <a:ext cx="3029373" cy="1060881"/>
          </a:xfrm>
          <a:prstGeom prst="rect">
            <a:avLst/>
          </a:prstGeom>
        </p:spPr>
      </p:pic>
    </p:spTree>
    <p:extLst>
      <p:ext uri="{BB962C8B-B14F-4D97-AF65-F5344CB8AC3E}">
        <p14:creationId xmlns:p14="http://schemas.microsoft.com/office/powerpoint/2010/main" val="3653376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2404" y="360160"/>
            <a:ext cx="8911687" cy="1280890"/>
          </a:xfrm>
        </p:spPr>
        <p:txBody>
          <a:bodyPr/>
          <a:lstStyle/>
          <a:p>
            <a:r>
              <a:rPr lang="de-DE" dirty="0" smtClean="0"/>
              <a:t>RGB - </a:t>
            </a:r>
            <a:r>
              <a:rPr lang="de-DE" dirty="0" smtClean="0"/>
              <a:t>Fußgängerampel</a:t>
            </a:r>
            <a:endParaRPr lang="de-DE" dirty="0"/>
          </a:p>
        </p:txBody>
      </p:sp>
      <p:grpSp>
        <p:nvGrpSpPr>
          <p:cNvPr id="8" name="Gruppieren 7"/>
          <p:cNvGrpSpPr/>
          <p:nvPr/>
        </p:nvGrpSpPr>
        <p:grpSpPr>
          <a:xfrm>
            <a:off x="10291596" y="236096"/>
            <a:ext cx="1569443" cy="646331"/>
            <a:chOff x="51086" y="244502"/>
            <a:chExt cx="1569642" cy="646331"/>
          </a:xfrm>
        </p:grpSpPr>
        <p:sp>
          <p:nvSpPr>
            <p:cNvPr id="13" name="Textfeld 212"/>
            <p:cNvSpPr txBox="1"/>
            <p:nvPr/>
          </p:nvSpPr>
          <p:spPr>
            <a:xfrm>
              <a:off x="419249" y="503242"/>
              <a:ext cx="1201479" cy="371475"/>
            </a:xfrm>
            <a:prstGeom prst="rect">
              <a:avLst/>
            </a:prstGeom>
            <a:solidFill>
              <a:schemeClr val="accent2">
                <a:lumMod val="60000"/>
                <a:lumOff val="40000"/>
              </a:schemeClr>
            </a:solidFill>
            <a:ln w="6350">
              <a:solidFill>
                <a:prstClr val="black"/>
              </a:solidFill>
            </a:ln>
            <a:effectLst>
              <a:outerShdw blurRad="50800" dist="38100" dir="2700000" algn="tl" rotWithShape="0">
                <a:prstClr val="black">
                  <a:alpha val="40000"/>
                </a:prstClr>
              </a:outerShdw>
            </a:effectLst>
          </p:spPr>
          <p:txBody>
            <a:bodyPr rot="0" spcFirstLastPara="0" vert="horz" wrap="square" lIns="36000" tIns="36000" rIns="36000" bIns="0" numCol="1" spcCol="0" rtlCol="0" fromWordArt="0" anchor="t" anchorCtr="0" forceAA="0" compatLnSpc="1">
              <a:prstTxWarp prst="textNoShape">
                <a:avLst/>
              </a:prstTxWarp>
              <a:noAutofit/>
            </a:bodyPr>
            <a:lstStyle/>
            <a:p>
              <a:pPr algn="r">
                <a:spcAft>
                  <a:spcPts val="0"/>
                </a:spcAft>
              </a:pPr>
              <a:r>
                <a:rPr lang="de-DE" sz="1600" b="1" dirty="0" smtClean="0">
                  <a:solidFill>
                    <a:srgbClr val="FF0000"/>
                  </a:solidFill>
                  <a:latin typeface="Calibri" panose="020F0502020204030204" pitchFamily="34" charset="0"/>
                  <a:ea typeface="Calibri" panose="020F0502020204030204" pitchFamily="34" charset="0"/>
                  <a:cs typeface="Times New Roman" panose="02020603050405020304" pitchFamily="18" charset="0"/>
                </a:rPr>
                <a:t>Lösung</a:t>
              </a:r>
              <a:endParaRPr lang="de-DE" sz="1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feld 213"/>
            <p:cNvSpPr txBox="1"/>
            <p:nvPr/>
          </p:nvSpPr>
          <p:spPr>
            <a:xfrm>
              <a:off x="51086" y="244502"/>
              <a:ext cx="934990" cy="646331"/>
            </a:xfrm>
            <a:prstGeom prst="rect">
              <a:avLst/>
            </a:prstGeom>
            <a:noFill/>
            <a:ln>
              <a:noFill/>
            </a:ln>
          </p:spPr>
          <p:txBody>
            <a:bodyPr rot="0" spcFirstLastPara="0" vert="horz" wrap="none" lIns="91440" tIns="45720" rIns="91440" bIns="45720" numCol="1" spcCol="0" rtlCol="0" fromWordArt="0" anchor="t" anchorCtr="0" forceAA="0" compatLnSpc="1">
              <a:prstTxWarp prst="textNoShape">
                <a:avLst/>
              </a:prstTxWarp>
              <a:spAutoFit/>
            </a:bodyPr>
            <a:lstStyle/>
            <a:p>
              <a:pPr algn="ctr">
                <a:spcAft>
                  <a:spcPts val="0"/>
                </a:spcAft>
              </a:pPr>
              <a:r>
                <a:rPr lang="de-DE" sz="3600" b="1" dirty="0" err="1" smtClean="0">
                  <a:ln w="12700" cap="flat" cmpd="sng" algn="ctr">
                    <a:solidFill>
                      <a:srgbClr val="2F5597"/>
                    </a:solidFill>
                    <a:prstDash val="solid"/>
                    <a:round/>
                  </a:ln>
                  <a:gradFill>
                    <a:gsLst>
                      <a:gs pos="0">
                        <a:srgbClr val="FFC000"/>
                      </a:gs>
                      <a:gs pos="4000">
                        <a:srgbClr val="FFD966"/>
                      </a:gs>
                      <a:gs pos="87000">
                        <a:srgbClr val="FFF2CC"/>
                      </a:gs>
                    </a:gsLst>
                    <a:lin ang="5400000" scaled="0"/>
                  </a:gradFill>
                  <a:effectLst/>
                  <a:latin typeface="Segoe Print" panose="02000600000000000000" pitchFamily="2" charset="0"/>
                  <a:ea typeface="Calibri" panose="020F0502020204030204" pitchFamily="34" charset="0"/>
                  <a:cs typeface="Times New Roman" panose="02020603050405020304" pitchFamily="18" charset="0"/>
                </a:rPr>
                <a:t>Lsg</a:t>
              </a:r>
              <a:endParaRPr lang="de-DE" sz="1200" dirty="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4" name="Rechteck 3"/>
          <p:cNvSpPr/>
          <p:nvPr/>
        </p:nvSpPr>
        <p:spPr>
          <a:xfrm>
            <a:off x="1564256" y="1414580"/>
            <a:ext cx="8873706" cy="1200329"/>
          </a:xfrm>
          <a:prstGeom prst="rect">
            <a:avLst/>
          </a:prstGeom>
        </p:spPr>
        <p:txBody>
          <a:bodyPr wrap="square">
            <a:spAutoFit/>
          </a:bodyPr>
          <a:lstStyle/>
          <a:p>
            <a:pPr marL="342900" indent="-342900">
              <a:buClr>
                <a:srgbClr val="000000"/>
              </a:buClr>
              <a:buFont typeface="Arial" panose="020B0604020202020204" pitchFamily="34" charset="0"/>
              <a:buChar char="•"/>
            </a:pPr>
            <a:r>
              <a:rPr lang="de-DE" sz="2400" b="1" dirty="0">
                <a:solidFill>
                  <a:srgbClr val="000000"/>
                </a:solidFill>
                <a:ea typeface="Calibri" panose="020F0502020204030204" pitchFamily="34" charset="0"/>
                <a:cs typeface="Calibri" panose="020F0502020204030204" pitchFamily="34" charset="0"/>
              </a:rPr>
              <a:t>Dann springt die Ampel wieder auf </a:t>
            </a:r>
            <a:r>
              <a:rPr lang="de-DE" sz="2400" b="1" dirty="0">
                <a:solidFill>
                  <a:srgbClr val="FF0000"/>
                </a:solidFill>
                <a:ea typeface="Calibri" panose="020F0502020204030204" pitchFamily="34" charset="0"/>
                <a:cs typeface="Calibri" panose="020F0502020204030204" pitchFamily="34" charset="0"/>
              </a:rPr>
              <a:t>ROT </a:t>
            </a:r>
            <a:r>
              <a:rPr lang="de-DE" sz="2400" dirty="0">
                <a:solidFill>
                  <a:srgbClr val="000000"/>
                </a:solidFill>
                <a:ea typeface="Calibri" panose="020F0502020204030204" pitchFamily="34" charset="0"/>
                <a:cs typeface="Calibri" panose="020F0502020204030204" pitchFamily="34" charset="0"/>
              </a:rPr>
              <a:t>– bis der nächste Fußgänger die Straße überqueren möchte und den Taster betätigt</a:t>
            </a:r>
            <a:r>
              <a:rPr lang="de-DE" sz="2400" dirty="0" smtClean="0">
                <a:solidFill>
                  <a:srgbClr val="000000"/>
                </a:solidFill>
                <a:ea typeface="Calibri" panose="020F0502020204030204" pitchFamily="34" charset="0"/>
                <a:cs typeface="Calibri" panose="020F0502020204030204" pitchFamily="34" charset="0"/>
              </a:rPr>
              <a:t>.</a:t>
            </a:r>
            <a:endParaRPr lang="de-DE" sz="2400" dirty="0">
              <a:noFill/>
              <a:ea typeface="Calibri" panose="020F0502020204030204" pitchFamily="34" charset="0"/>
              <a:cs typeface="Times New Roman" panose="02020603050405020304" pitchFamily="18" charset="0"/>
            </a:endParaRPr>
          </a:p>
        </p:txBody>
      </p:sp>
      <p:pic>
        <p:nvPicPr>
          <p:cNvPr id="6" name="Grafik 5"/>
          <p:cNvPicPr>
            <a:picLocks noChangeAspect="1"/>
          </p:cNvPicPr>
          <p:nvPr/>
        </p:nvPicPr>
        <p:blipFill>
          <a:blip r:embed="rId2"/>
          <a:stretch>
            <a:fillRect/>
          </a:stretch>
        </p:blipFill>
        <p:spPr>
          <a:xfrm>
            <a:off x="2561768" y="2942766"/>
            <a:ext cx="3962953" cy="2715004"/>
          </a:xfrm>
          <a:prstGeom prst="rect">
            <a:avLst/>
          </a:prstGeom>
        </p:spPr>
      </p:pic>
      <p:sp>
        <p:nvSpPr>
          <p:cNvPr id="7" name="Rechteck 6"/>
          <p:cNvSpPr/>
          <p:nvPr/>
        </p:nvSpPr>
        <p:spPr>
          <a:xfrm>
            <a:off x="2812211" y="4735902"/>
            <a:ext cx="3045125" cy="785004"/>
          </a:xfrm>
          <a:prstGeom prst="rect">
            <a:avLst/>
          </a:prstGeom>
          <a:noFill/>
          <a:ln w="762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31593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2404" y="360160"/>
            <a:ext cx="8911687" cy="1280890"/>
          </a:xfrm>
        </p:spPr>
        <p:txBody>
          <a:bodyPr/>
          <a:lstStyle/>
          <a:p>
            <a:r>
              <a:rPr lang="de-DE" dirty="0" smtClean="0"/>
              <a:t>RGB - </a:t>
            </a:r>
            <a:r>
              <a:rPr lang="de-DE" dirty="0" smtClean="0"/>
              <a:t>Fußgängerampel</a:t>
            </a:r>
            <a:endParaRPr lang="de-DE" dirty="0"/>
          </a:p>
        </p:txBody>
      </p:sp>
      <p:sp>
        <p:nvSpPr>
          <p:cNvPr id="3" name="Rechteck 2"/>
          <p:cNvSpPr/>
          <p:nvPr/>
        </p:nvSpPr>
        <p:spPr>
          <a:xfrm>
            <a:off x="792404" y="1196060"/>
            <a:ext cx="10801498" cy="3416320"/>
          </a:xfrm>
          <a:prstGeom prst="rect">
            <a:avLst/>
          </a:prstGeom>
        </p:spPr>
        <p:txBody>
          <a:bodyPr wrap="square">
            <a:spAutoFit/>
          </a:bodyPr>
          <a:lstStyle/>
          <a:p>
            <a:pPr>
              <a:spcAft>
                <a:spcPts val="0"/>
              </a:spcAft>
            </a:pPr>
            <a:r>
              <a:rPr lang="de-DE" sz="2400" b="1" dirty="0">
                <a:latin typeface="Calibri" panose="020F0502020204030204" pitchFamily="34" charset="0"/>
                <a:ea typeface="Calibri" panose="020F0502020204030204" pitchFamily="34" charset="0"/>
                <a:cs typeface="Calibri" panose="020F0502020204030204" pitchFamily="34" charset="0"/>
              </a:rPr>
              <a:t>EXTRA:</a:t>
            </a:r>
            <a:endParaRPr lang="de-DE" sz="2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e-DE" sz="2400" dirty="0">
                <a:latin typeface="Calibri" panose="020F0502020204030204" pitchFamily="34" charset="0"/>
                <a:ea typeface="Calibri" panose="020F0502020204030204" pitchFamily="34" charset="0"/>
                <a:cs typeface="Calibri" panose="020F0502020204030204" pitchFamily="34" charset="0"/>
              </a:rPr>
              <a:t>Diese Szene kann auch mit einer farbigen LED, die über eine Pin des Calliope angeschlossen wird, dargestellt werden. Verwende hierzu jeweils eine LED in der Farbe ROT und GRÜN und verbinde diese mit </a:t>
            </a:r>
            <a:r>
              <a:rPr lang="de-DE" sz="2400" dirty="0" err="1">
                <a:latin typeface="Calibri" panose="020F0502020204030204" pitchFamily="34" charset="0"/>
                <a:ea typeface="Calibri" panose="020F0502020204030204" pitchFamily="34" charset="0"/>
                <a:cs typeface="Calibri" panose="020F0502020204030204" pitchFamily="34" charset="0"/>
              </a:rPr>
              <a:t>Krokodilsklemmen</a:t>
            </a:r>
            <a:r>
              <a:rPr lang="de-DE" sz="2400" dirty="0">
                <a:latin typeface="Calibri" panose="020F0502020204030204" pitchFamily="34" charset="0"/>
                <a:ea typeface="Calibri" panose="020F0502020204030204" pitchFamily="34" charset="0"/>
                <a:cs typeface="Calibri" panose="020F0502020204030204" pitchFamily="34" charset="0"/>
              </a:rPr>
              <a:t>.</a:t>
            </a:r>
            <a:endParaRPr lang="de-DE" sz="2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e-DE" sz="2400" dirty="0">
                <a:latin typeface="Calibri" panose="020F0502020204030204" pitchFamily="34" charset="0"/>
                <a:ea typeface="Calibri" panose="020F0502020204030204" pitchFamily="34" charset="0"/>
                <a:cs typeface="Calibri" panose="020F0502020204030204" pitchFamily="34" charset="0"/>
              </a:rPr>
              <a:t> </a:t>
            </a:r>
            <a:endParaRPr lang="de-DE" sz="2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e-DE" sz="2400" dirty="0">
                <a:latin typeface="Calibri" panose="020F0502020204030204" pitchFamily="34" charset="0"/>
                <a:ea typeface="Calibri" panose="020F0502020204030204" pitchFamily="34" charset="0"/>
                <a:cs typeface="Calibri" panose="020F0502020204030204" pitchFamily="34" charset="0"/>
              </a:rPr>
              <a:t>Beachte hier die </a:t>
            </a:r>
            <a:r>
              <a:rPr lang="de-DE" sz="2400" b="1" dirty="0">
                <a:latin typeface="Calibri" panose="020F0502020204030204" pitchFamily="34" charset="0"/>
                <a:ea typeface="Calibri" panose="020F0502020204030204" pitchFamily="34" charset="0"/>
                <a:cs typeface="Calibri" panose="020F0502020204030204" pitchFamily="34" charset="0"/>
              </a:rPr>
              <a:t>Polung der LED</a:t>
            </a:r>
            <a:r>
              <a:rPr lang="de-DE" sz="2400" dirty="0">
                <a:latin typeface="Calibri" panose="020F0502020204030204" pitchFamily="34" charset="0"/>
                <a:ea typeface="Calibri" panose="020F0502020204030204" pitchFamily="34" charset="0"/>
                <a:cs typeface="Calibri" panose="020F0502020204030204" pitchFamily="34" charset="0"/>
              </a:rPr>
              <a:t> </a:t>
            </a:r>
            <a:r>
              <a:rPr lang="de-DE" sz="2400" dirty="0" smtClean="0">
                <a:latin typeface="Calibri" panose="020F0502020204030204" pitchFamily="34" charset="0"/>
                <a:ea typeface="Calibri" panose="020F0502020204030204" pitchFamily="34" charset="0"/>
                <a:cs typeface="Calibri" panose="020F0502020204030204" pitchFamily="34" charset="0"/>
              </a:rPr>
              <a:t/>
            </a:r>
            <a:br>
              <a:rPr lang="de-DE" sz="2400" dirty="0" smtClean="0">
                <a:latin typeface="Calibri" panose="020F0502020204030204" pitchFamily="34" charset="0"/>
                <a:ea typeface="Calibri" panose="020F0502020204030204" pitchFamily="34" charset="0"/>
                <a:cs typeface="Calibri" panose="020F0502020204030204" pitchFamily="34" charset="0"/>
              </a:rPr>
            </a:br>
            <a:r>
              <a:rPr lang="de-DE" sz="2400" dirty="0" smtClean="0">
                <a:latin typeface="Calibri" panose="020F0502020204030204" pitchFamily="34" charset="0"/>
                <a:ea typeface="Calibri" panose="020F0502020204030204" pitchFamily="34" charset="0"/>
                <a:cs typeface="Calibri" panose="020F0502020204030204" pitchFamily="34" charset="0"/>
              </a:rPr>
              <a:t>(</a:t>
            </a:r>
            <a:r>
              <a:rPr lang="de-DE" sz="2400" b="1" dirty="0">
                <a:solidFill>
                  <a:srgbClr val="FF0000"/>
                </a:solidFill>
                <a:latin typeface="Calibri" panose="020F0502020204030204" pitchFamily="34" charset="0"/>
                <a:ea typeface="Calibri" panose="020F0502020204030204" pitchFamily="34" charset="0"/>
                <a:cs typeface="Calibri" panose="020F0502020204030204" pitchFamily="34" charset="0"/>
              </a:rPr>
              <a:t>l</a:t>
            </a:r>
            <a:r>
              <a:rPr lang="de-DE" sz="2400" b="1" dirty="0">
                <a:latin typeface="Calibri" panose="020F0502020204030204" pitchFamily="34" charset="0"/>
                <a:ea typeface="Calibri" panose="020F0502020204030204" pitchFamily="34" charset="0"/>
                <a:cs typeface="Calibri" panose="020F0502020204030204" pitchFamily="34" charset="0"/>
              </a:rPr>
              <a:t>anger</a:t>
            </a:r>
            <a:r>
              <a:rPr lang="de-DE" sz="2400" dirty="0">
                <a:latin typeface="Calibri" panose="020F0502020204030204" pitchFamily="34" charset="0"/>
                <a:ea typeface="Calibri" panose="020F0502020204030204" pitchFamily="34" charset="0"/>
                <a:cs typeface="Calibri" panose="020F0502020204030204" pitchFamily="34" charset="0"/>
              </a:rPr>
              <a:t> Draht ist </a:t>
            </a:r>
            <a:r>
              <a:rPr lang="de-DE" sz="2400" b="1" dirty="0">
                <a:latin typeface="Calibri" panose="020F0502020204030204" pitchFamily="34" charset="0"/>
                <a:ea typeface="Calibri" panose="020F0502020204030204" pitchFamily="34" charset="0"/>
                <a:cs typeface="Calibri" panose="020F0502020204030204" pitchFamily="34" charset="0"/>
              </a:rPr>
              <a:t>p</a:t>
            </a:r>
            <a:r>
              <a:rPr lang="de-DE" sz="2400" b="1" dirty="0">
                <a:solidFill>
                  <a:srgbClr val="FF0000"/>
                </a:solidFill>
                <a:latin typeface="Calibri" panose="020F0502020204030204" pitchFamily="34" charset="0"/>
                <a:ea typeface="Calibri" panose="020F0502020204030204" pitchFamily="34" charset="0"/>
                <a:cs typeface="Calibri" panose="020F0502020204030204" pitchFamily="34" charset="0"/>
              </a:rPr>
              <a:t>l</a:t>
            </a:r>
            <a:r>
              <a:rPr lang="de-DE" sz="2400" b="1" dirty="0">
                <a:latin typeface="Calibri" panose="020F0502020204030204" pitchFamily="34" charset="0"/>
                <a:ea typeface="Calibri" panose="020F0502020204030204" pitchFamily="34" charset="0"/>
                <a:cs typeface="Calibri" panose="020F0502020204030204" pitchFamily="34" charset="0"/>
              </a:rPr>
              <a:t>us</a:t>
            </a:r>
            <a:r>
              <a:rPr lang="de-DE" sz="2400" dirty="0">
                <a:latin typeface="Calibri" panose="020F0502020204030204" pitchFamily="34" charset="0"/>
                <a:ea typeface="Calibri" panose="020F0502020204030204" pitchFamily="34" charset="0"/>
                <a:cs typeface="Calibri" panose="020F0502020204030204" pitchFamily="34" charset="0"/>
              </a:rPr>
              <a:t>).</a:t>
            </a:r>
            <a:endParaRPr lang="de-DE" sz="24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e-DE" sz="2400" dirty="0">
                <a:latin typeface="Calibri" panose="020F0502020204030204" pitchFamily="34" charset="0"/>
                <a:ea typeface="Calibri" panose="020F0502020204030204" pitchFamily="34" charset="0"/>
                <a:cs typeface="Calibri" panose="020F0502020204030204" pitchFamily="34" charset="0"/>
              </a:rPr>
              <a:t>Achte darauf, dass die LED </a:t>
            </a:r>
            <a:r>
              <a:rPr lang="de-DE" sz="2400" dirty="0" smtClean="0">
                <a:latin typeface="Calibri" panose="020F0502020204030204" pitchFamily="34" charset="0"/>
                <a:ea typeface="Calibri" panose="020F0502020204030204" pitchFamily="34" charset="0"/>
                <a:cs typeface="Calibri" panose="020F0502020204030204" pitchFamily="34" charset="0"/>
              </a:rPr>
              <a:t/>
            </a:r>
            <a:br>
              <a:rPr lang="de-DE" sz="2400" dirty="0" smtClean="0">
                <a:latin typeface="Calibri" panose="020F0502020204030204" pitchFamily="34" charset="0"/>
                <a:ea typeface="Calibri" panose="020F0502020204030204" pitchFamily="34" charset="0"/>
                <a:cs typeface="Calibri" panose="020F0502020204030204" pitchFamily="34" charset="0"/>
              </a:rPr>
            </a:br>
            <a:r>
              <a:rPr lang="de-DE" sz="2400" dirty="0" smtClean="0">
                <a:latin typeface="Calibri" panose="020F0502020204030204" pitchFamily="34" charset="0"/>
                <a:ea typeface="Calibri" panose="020F0502020204030204" pitchFamily="34" charset="0"/>
                <a:cs typeface="Calibri" panose="020F0502020204030204" pitchFamily="34" charset="0"/>
              </a:rPr>
              <a:t>auch </a:t>
            </a:r>
            <a:r>
              <a:rPr lang="de-DE" sz="2400" dirty="0">
                <a:latin typeface="Calibri" panose="020F0502020204030204" pitchFamily="34" charset="0"/>
                <a:ea typeface="Calibri" panose="020F0502020204030204" pitchFamily="34" charset="0"/>
                <a:cs typeface="Calibri" panose="020F0502020204030204" pitchFamily="34" charset="0"/>
              </a:rPr>
              <a:t>mit der Minus-Pin verbunden wird.</a:t>
            </a:r>
            <a:endParaRPr lang="de-DE"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Grafik 4"/>
          <p:cNvPicPr>
            <a:picLocks noChangeAspect="1"/>
          </p:cNvPicPr>
          <p:nvPr/>
        </p:nvPicPr>
        <p:blipFill>
          <a:blip r:embed="rId2"/>
          <a:stretch>
            <a:fillRect/>
          </a:stretch>
        </p:blipFill>
        <p:spPr>
          <a:xfrm>
            <a:off x="6721464" y="2904220"/>
            <a:ext cx="3425489" cy="3457980"/>
          </a:xfrm>
          <a:prstGeom prst="rect">
            <a:avLst/>
          </a:prstGeom>
        </p:spPr>
      </p:pic>
    </p:spTree>
    <p:extLst>
      <p:ext uri="{BB962C8B-B14F-4D97-AF65-F5344CB8AC3E}">
        <p14:creationId xmlns:p14="http://schemas.microsoft.com/office/powerpoint/2010/main" val="2742967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92404" y="360160"/>
            <a:ext cx="8911687" cy="1280890"/>
          </a:xfrm>
        </p:spPr>
        <p:txBody>
          <a:bodyPr/>
          <a:lstStyle/>
          <a:p>
            <a:r>
              <a:rPr lang="de-DE" dirty="0" smtClean="0"/>
              <a:t>RGB - </a:t>
            </a:r>
            <a:r>
              <a:rPr lang="de-DE" dirty="0" smtClean="0"/>
              <a:t>Fußgängerampel</a:t>
            </a:r>
            <a:endParaRPr lang="de-DE" dirty="0"/>
          </a:p>
        </p:txBody>
      </p:sp>
      <p:pic>
        <p:nvPicPr>
          <p:cNvPr id="4" name="Grafik 3"/>
          <p:cNvPicPr>
            <a:picLocks noChangeAspect="1"/>
          </p:cNvPicPr>
          <p:nvPr/>
        </p:nvPicPr>
        <p:blipFill>
          <a:blip r:embed="rId2"/>
          <a:stretch>
            <a:fillRect/>
          </a:stretch>
        </p:blipFill>
        <p:spPr>
          <a:xfrm>
            <a:off x="902483" y="1095495"/>
            <a:ext cx="4896533" cy="5506218"/>
          </a:xfrm>
          <a:prstGeom prst="rect">
            <a:avLst/>
          </a:prstGeom>
        </p:spPr>
      </p:pic>
      <p:sp>
        <p:nvSpPr>
          <p:cNvPr id="6" name="Rechteck 5"/>
          <p:cNvSpPr/>
          <p:nvPr/>
        </p:nvSpPr>
        <p:spPr>
          <a:xfrm>
            <a:off x="7194430" y="1388853"/>
            <a:ext cx="586596" cy="68148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sz="3600" b="1" dirty="0" smtClean="0"/>
              <a:t>1</a:t>
            </a:r>
            <a:endParaRPr lang="de-DE" sz="3600" b="1" dirty="0"/>
          </a:p>
        </p:txBody>
      </p:sp>
      <p:sp>
        <p:nvSpPr>
          <p:cNvPr id="7" name="Rechteck 6"/>
          <p:cNvSpPr/>
          <p:nvPr/>
        </p:nvSpPr>
        <p:spPr>
          <a:xfrm>
            <a:off x="7177177" y="2231367"/>
            <a:ext cx="586596" cy="681487"/>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de-DE" sz="3600" b="1" dirty="0" smtClean="0"/>
              <a:t>0</a:t>
            </a:r>
            <a:endParaRPr lang="de-DE" sz="3600" b="1" dirty="0"/>
          </a:p>
        </p:txBody>
      </p:sp>
      <p:sp>
        <p:nvSpPr>
          <p:cNvPr id="8" name="Rechteck 7"/>
          <p:cNvSpPr/>
          <p:nvPr/>
        </p:nvSpPr>
        <p:spPr>
          <a:xfrm>
            <a:off x="8294358" y="1424009"/>
            <a:ext cx="896400" cy="646331"/>
          </a:xfrm>
          <a:prstGeom prst="rect">
            <a:avLst/>
          </a:prstGeom>
          <a:noFill/>
        </p:spPr>
        <p:txBody>
          <a:bodyPr wrap="none" lIns="91440" tIns="45720" rIns="91440" bIns="45720">
            <a:spAutoFit/>
          </a:bodyPr>
          <a:lstStyle/>
          <a:p>
            <a:pPr algn="ctr"/>
            <a:r>
              <a:rPr lang="de-DE" sz="3600" b="1" cap="none" spc="0" dirty="0" smtClean="0">
                <a:ln w="0"/>
                <a:solidFill>
                  <a:schemeClr val="accent1"/>
                </a:solidFill>
                <a:effectLst>
                  <a:outerShdw blurRad="38100" dist="25400" dir="5400000" algn="ctr" rotWithShape="0">
                    <a:srgbClr val="6E747A">
                      <a:alpha val="43000"/>
                    </a:srgbClr>
                  </a:outerShdw>
                </a:effectLst>
              </a:rPr>
              <a:t>EIN</a:t>
            </a:r>
            <a:endParaRPr lang="de-DE" sz="3600" b="1" cap="none" spc="0" dirty="0">
              <a:ln w="0"/>
              <a:solidFill>
                <a:schemeClr val="accent1"/>
              </a:solidFill>
              <a:effectLst>
                <a:outerShdw blurRad="38100" dist="25400" dir="5400000" algn="ctr" rotWithShape="0">
                  <a:srgbClr val="6E747A">
                    <a:alpha val="43000"/>
                  </a:srgbClr>
                </a:outerShdw>
              </a:effectLst>
            </a:endParaRPr>
          </a:p>
        </p:txBody>
      </p:sp>
      <p:sp>
        <p:nvSpPr>
          <p:cNvPr id="9" name="Rechteck 8"/>
          <p:cNvSpPr/>
          <p:nvPr/>
        </p:nvSpPr>
        <p:spPr>
          <a:xfrm>
            <a:off x="8281326" y="2248944"/>
            <a:ext cx="1061509" cy="646331"/>
          </a:xfrm>
          <a:prstGeom prst="rect">
            <a:avLst/>
          </a:prstGeom>
          <a:noFill/>
        </p:spPr>
        <p:txBody>
          <a:bodyPr wrap="none" lIns="91440" tIns="45720" rIns="91440" bIns="45720">
            <a:spAutoFit/>
          </a:bodyPr>
          <a:lstStyle/>
          <a:p>
            <a:pPr algn="ctr"/>
            <a:r>
              <a:rPr lang="de-DE" sz="3600" b="1" cap="none" spc="0" dirty="0" smtClean="0">
                <a:ln w="0"/>
                <a:solidFill>
                  <a:schemeClr val="accent1"/>
                </a:solidFill>
                <a:effectLst>
                  <a:outerShdw blurRad="38100" dist="25400" dir="5400000" algn="ctr" rotWithShape="0">
                    <a:srgbClr val="6E747A">
                      <a:alpha val="43000"/>
                    </a:srgbClr>
                  </a:outerShdw>
                </a:effectLst>
              </a:rPr>
              <a:t>AUS</a:t>
            </a:r>
            <a:endParaRPr lang="de-DE" sz="3600" b="1" cap="none" spc="0" dirty="0">
              <a:ln w="0"/>
              <a:solidFill>
                <a:schemeClr val="accent1"/>
              </a:solidFill>
              <a:effectLst>
                <a:outerShdw blurRad="38100" dist="25400" dir="5400000" algn="ctr" rotWithShape="0">
                  <a:srgbClr val="6E747A">
                    <a:alpha val="43000"/>
                  </a:srgbClr>
                </a:outerShdw>
              </a:effectLst>
            </a:endParaRPr>
          </a:p>
        </p:txBody>
      </p:sp>
      <p:sp>
        <p:nvSpPr>
          <p:cNvPr id="10" name="Rechteck 9"/>
          <p:cNvSpPr/>
          <p:nvPr/>
        </p:nvSpPr>
        <p:spPr>
          <a:xfrm>
            <a:off x="4848045" y="1781518"/>
            <a:ext cx="603850" cy="590317"/>
          </a:xfrm>
          <a:prstGeom prst="rect">
            <a:avLst/>
          </a:prstGeom>
          <a:noFill/>
          <a:ln w="571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4882551" y="4147261"/>
            <a:ext cx="603850" cy="812928"/>
          </a:xfrm>
          <a:prstGeom prst="rect">
            <a:avLst/>
          </a:prstGeom>
          <a:noFill/>
          <a:ln w="571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804922207"/>
      </p:ext>
    </p:extLst>
  </p:cSld>
  <p:clrMapOvr>
    <a:masterClrMapping/>
  </p:clrMapOvr>
</p:sld>
</file>

<file path=ppt/theme/theme1.xml><?xml version="1.0" encoding="utf-8"?>
<a:theme xmlns:a="http://schemas.openxmlformats.org/drawingml/2006/main" name="Fetzen">
  <a:themeElements>
    <a:clrScheme name="Fetzen">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Fetze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etze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0</TotalTime>
  <Words>231</Words>
  <Application>Microsoft Office PowerPoint</Application>
  <PresentationFormat>Breitbild</PresentationFormat>
  <Paragraphs>42</Paragraphs>
  <Slides>8</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8</vt:i4>
      </vt:variant>
    </vt:vector>
  </HeadingPairs>
  <TitlesOfParts>
    <vt:vector size="15" baseType="lpstr">
      <vt:lpstr>Arial</vt:lpstr>
      <vt:lpstr>Calibri</vt:lpstr>
      <vt:lpstr>Century Gothic</vt:lpstr>
      <vt:lpstr>Segoe Print</vt:lpstr>
      <vt:lpstr>Times New Roman</vt:lpstr>
      <vt:lpstr>Wingdings 3</vt:lpstr>
      <vt:lpstr>Fetzen</vt:lpstr>
      <vt:lpstr>RGB - Fußgängerampel</vt:lpstr>
      <vt:lpstr>RGB - Fußgängerampel</vt:lpstr>
      <vt:lpstr>RGB - Fußgängerampel</vt:lpstr>
      <vt:lpstr>RGB - Fußgängerampel</vt:lpstr>
      <vt:lpstr>RGB - Fußgängerampel</vt:lpstr>
      <vt:lpstr>RGB - Fußgängerampel</vt:lpstr>
      <vt:lpstr>RGB - Fußgängerampel</vt:lpstr>
      <vt:lpstr>RGB - Fußgängerampel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Calliope</dc:title>
  <dc:creator>Willi Heßlinger</dc:creator>
  <cp:lastModifiedBy>Willi Heßlinger</cp:lastModifiedBy>
  <cp:revision>84</cp:revision>
  <dcterms:created xsi:type="dcterms:W3CDTF">2018-08-30T13:11:55Z</dcterms:created>
  <dcterms:modified xsi:type="dcterms:W3CDTF">2019-03-26T17:53:34Z</dcterms:modified>
</cp:coreProperties>
</file>