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66" r:id="rId3"/>
    <p:sldId id="257" r:id="rId4"/>
    <p:sldId id="267" r:id="rId5"/>
    <p:sldId id="268" r:id="rId6"/>
    <p:sldId id="269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inf-schule.de/content/11-vernetzung/6-calliope/4-sensoren/1-lichtsensor/lichtsensor.jpg" TargetMode="Externa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Sensoren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„Sensoren 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591595" y="112505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b="1" dirty="0" smtClean="0"/>
              <a:t>Sensoren</a:t>
            </a:r>
            <a:r>
              <a:rPr lang="de-DE" sz="2400" dirty="0" smtClean="0"/>
              <a:t> sind </a:t>
            </a:r>
            <a:r>
              <a:rPr lang="de-DE" sz="2400" b="1" dirty="0" smtClean="0"/>
              <a:t>Bauteile </a:t>
            </a:r>
            <a:r>
              <a:rPr lang="de-DE" sz="2400" b="1" dirty="0"/>
              <a:t>zur Messung von Umgebungsbedingungen</a:t>
            </a:r>
            <a:r>
              <a:rPr lang="de-DE" sz="2400" dirty="0"/>
              <a:t>. </a:t>
            </a:r>
            <a:endParaRPr lang="de-DE" sz="2400" dirty="0" smtClean="0"/>
          </a:p>
          <a:p>
            <a:pPr marL="0" indent="0">
              <a:buNone/>
            </a:pPr>
            <a:r>
              <a:rPr lang="de-DE" sz="2400" i="1" dirty="0" smtClean="0"/>
              <a:t>Du findest solche Sensoren in deiner Umgebung:</a:t>
            </a:r>
          </a:p>
          <a:p>
            <a:pPr marL="0" indent="0">
              <a:buNone/>
            </a:pPr>
            <a:endParaRPr lang="de-DE" sz="2400" i="1" dirty="0" smtClean="0"/>
          </a:p>
          <a:p>
            <a:r>
              <a:rPr lang="de-DE" sz="2400" b="1" i="1" dirty="0" smtClean="0"/>
              <a:t>Fieberthermometer</a:t>
            </a:r>
          </a:p>
          <a:p>
            <a:endParaRPr lang="de-DE" sz="2400" i="1" dirty="0"/>
          </a:p>
          <a:p>
            <a:r>
              <a:rPr lang="de-DE" sz="2400" b="1" i="1" dirty="0" smtClean="0"/>
              <a:t>Wetterstation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hteck 6"/>
          <p:cNvSpPr/>
          <p:nvPr/>
        </p:nvSpPr>
        <p:spPr>
          <a:xfrm>
            <a:off x="4787976" y="4229871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200" dirty="0"/>
              <a:t>https://pixabay.com/de/photos/krank-gute-besserung-stofftier-1932923/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76" y="2223499"/>
            <a:ext cx="2926080" cy="1950720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672007" y="6400328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sz="1100" dirty="0"/>
              <a:t>https://cdn.pixabay.com/photo/2014/08/26/19/22/thermometer-428339_960_720.jpg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28" y="3742921"/>
            <a:ext cx="4786648" cy="318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49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„Sensoren 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400" dirty="0" smtClean="0"/>
              <a:t>Beim </a:t>
            </a:r>
            <a:r>
              <a:rPr lang="de-DE" sz="2400" dirty="0"/>
              <a:t>Calliope mini stehen u.a. folgende Sensoren zur Verfügung: </a:t>
            </a:r>
            <a:endParaRPr lang="de-DE" sz="2400" dirty="0" smtClean="0"/>
          </a:p>
          <a:p>
            <a:pPr marL="0" indent="0">
              <a:buNone/>
            </a:pPr>
            <a:endParaRPr lang="de-DE" sz="2400" dirty="0"/>
          </a:p>
          <a:p>
            <a:r>
              <a:rPr lang="de-DE" sz="2400" dirty="0"/>
              <a:t>Lichtsensor </a:t>
            </a:r>
          </a:p>
          <a:p>
            <a:r>
              <a:rPr lang="de-DE" sz="2400" dirty="0"/>
              <a:t>Temperatursensor </a:t>
            </a:r>
          </a:p>
          <a:p>
            <a:r>
              <a:rPr lang="de-DE" sz="2400" dirty="0" smtClean="0"/>
              <a:t>Mikrofon </a:t>
            </a:r>
            <a:endParaRPr lang="de-DE" sz="2400" dirty="0"/>
          </a:p>
          <a:p>
            <a:r>
              <a:rPr lang="de-DE" sz="2400" dirty="0"/>
              <a:t>Kompass </a:t>
            </a:r>
          </a:p>
          <a:p>
            <a:r>
              <a:rPr lang="de-DE" sz="2400" dirty="0"/>
              <a:t>Lagesensor </a:t>
            </a: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„Lichtsensor“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60323" y="1301539"/>
            <a:ext cx="11318842" cy="4909867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</a:rPr>
              <a:t>Der Lichtsensor ist kein eigenständiges Bauteil.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Der Lichtsensor befindet sich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in den 5x5 LEDs.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Diese LEDs können nicht nur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Licht erzeugen,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sondern auch die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b="1" dirty="0" smtClean="0">
                <a:solidFill>
                  <a:schemeClr val="tx1"/>
                </a:solidFill>
              </a:rPr>
              <a:t>Helligkeit wahrnehmen</a:t>
            </a:r>
            <a:r>
              <a:rPr lang="de-DE" altLang="de-DE" sz="2400" dirty="0" smtClean="0">
                <a:solidFill>
                  <a:schemeClr val="tx1"/>
                </a:solidFill>
              </a:rPr>
              <a:t>.</a:t>
            </a:r>
            <a:r>
              <a:rPr lang="de-DE" altLang="de-DE" sz="2400" dirty="0" smtClean="0">
                <a:solidFill>
                  <a:schemeClr val="tx1"/>
                </a:solidFill>
                <a:hlinkClick r:id="rId2"/>
              </a:rPr>
              <a:t> </a:t>
            </a:r>
            <a:endParaRPr lang="de-DE" altLang="de-DE" sz="2400" dirty="0">
              <a:solidFill>
                <a:schemeClr val="tx1"/>
              </a:solidFill>
              <a:hlinkClick r:id="rId2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>
                <a:solidFill>
                  <a:schemeClr val="tx1"/>
                </a:solidFill>
                <a:hlinkClick r:id="rId2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5591607" y="1896666"/>
            <a:ext cx="4977091" cy="4314740"/>
            <a:chOff x="5591607" y="1896666"/>
            <a:chExt cx="4977091" cy="4314740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1607" y="1896666"/>
              <a:ext cx="4977091" cy="4314740"/>
            </a:xfrm>
            <a:prstGeom prst="rect">
              <a:avLst/>
            </a:prstGeom>
          </p:spPr>
        </p:pic>
        <p:sp>
          <p:nvSpPr>
            <p:cNvPr id="9" name="Rechteck 8"/>
            <p:cNvSpPr/>
            <p:nvPr/>
          </p:nvSpPr>
          <p:spPr>
            <a:xfrm>
              <a:off x="7263440" y="2898475"/>
              <a:ext cx="1440000" cy="1440000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131591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„Temperatursensor“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395548" y="1366126"/>
            <a:ext cx="11318842" cy="1036219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Auch der </a:t>
            </a:r>
            <a:r>
              <a:rPr lang="de-DE" altLang="de-DE" sz="2400" b="1" dirty="0" smtClean="0">
                <a:solidFill>
                  <a:schemeClr val="tx1"/>
                </a:solidFill>
              </a:rPr>
              <a:t>Temperatursensor</a:t>
            </a:r>
            <a:r>
              <a:rPr lang="de-DE" altLang="de-DE" sz="2400" dirty="0" smtClean="0">
                <a:solidFill>
                  <a:schemeClr val="tx1"/>
                </a:solidFill>
              </a:rPr>
              <a:t>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</a:rPr>
              <a:t>kein </a:t>
            </a:r>
            <a:r>
              <a:rPr lang="de-DE" altLang="de-DE" sz="2400" dirty="0">
                <a:solidFill>
                  <a:schemeClr val="tx1"/>
                </a:solidFill>
              </a:rPr>
              <a:t>eigenständiges Bauteil. </a:t>
            </a:r>
            <a:endParaRPr lang="de-DE" altLang="de-DE" sz="2400" dirty="0" smtClean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hlinkClick r:id="rId2"/>
              </a:rPr>
              <a:t>  </a:t>
            </a:r>
            <a:endParaRPr lang="de-DE" altLang="de-DE" sz="9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16318" y="3646930"/>
            <a:ext cx="38659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Der </a:t>
            </a:r>
            <a:r>
              <a:rPr lang="de-DE" altLang="de-DE" sz="2400" dirty="0" smtClean="0"/>
              <a:t>Temperatursensor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ist 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im 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Prozessor integriert. </a:t>
            </a:r>
            <a:endParaRPr kumimoji="0" lang="de-DE" altLang="de-DE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8747" y="1620620"/>
            <a:ext cx="4977091" cy="4314740"/>
          </a:xfrm>
          <a:prstGeom prst="rect">
            <a:avLst/>
          </a:prstGeom>
        </p:spPr>
      </p:pic>
      <p:sp>
        <p:nvSpPr>
          <p:cNvPr id="9" name="Ellipse 8"/>
          <p:cNvSpPr/>
          <p:nvPr/>
        </p:nvSpPr>
        <p:spPr>
          <a:xfrm>
            <a:off x="6176513" y="4011283"/>
            <a:ext cx="914400" cy="776377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2290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„Mikrofon“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343790" y="1257442"/>
            <a:ext cx="11318842" cy="1036219"/>
          </a:xfrm>
        </p:spPr>
        <p:txBody>
          <a:bodyPr>
            <a:no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/>
              <a:t>Das Mikrofon ist ein sehr einfaches Mikrofon.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Es </a:t>
            </a:r>
            <a:r>
              <a:rPr lang="de-DE" sz="2400" dirty="0"/>
              <a:t>kann </a:t>
            </a:r>
            <a:r>
              <a:rPr lang="de-DE" sz="2400" b="1" dirty="0"/>
              <a:t>keine Töne aufnehmen</a:t>
            </a:r>
            <a:r>
              <a:rPr lang="de-DE" sz="2400" dirty="0"/>
              <a:t>,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sondern nur die </a:t>
            </a:r>
            <a:r>
              <a:rPr lang="de-DE" sz="2400" dirty="0"/>
              <a:t>Stärke </a:t>
            </a:r>
            <a:endParaRPr lang="de-DE" sz="2400" dirty="0" smtClean="0"/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der </a:t>
            </a:r>
            <a:r>
              <a:rPr lang="de-DE" sz="2400" b="1" dirty="0" smtClean="0"/>
              <a:t>Umgebungsgeräusche</a:t>
            </a:r>
            <a:r>
              <a:rPr lang="de-DE" sz="2400" dirty="0" smtClean="0"/>
              <a:t>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sz="2400" dirty="0" smtClean="0"/>
              <a:t>wahrnehmen</a:t>
            </a:r>
            <a:r>
              <a:rPr lang="de-DE" sz="2400" dirty="0"/>
              <a:t>. </a:t>
            </a:r>
            <a:r>
              <a:rPr lang="de-DE" altLang="de-DE" sz="2400" dirty="0" smtClean="0">
                <a:solidFill>
                  <a:schemeClr val="tx1"/>
                </a:solidFill>
                <a:latin typeface="Arial" panose="020B0604020202020204" pitchFamily="34" charset="0"/>
              </a:rPr>
              <a:t>.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de-DE" altLang="de-DE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de-DE" altLang="de-DE" sz="2400" dirty="0" smtClean="0">
                <a:solidFill>
                  <a:schemeClr val="tx1"/>
                </a:solidFill>
                <a:latin typeface="Arial" panose="020B0604020202020204" pitchFamily="34" charset="0"/>
                <a:hlinkClick r:id="rId2"/>
              </a:rPr>
              <a:t>  </a:t>
            </a:r>
            <a:endParaRPr lang="de-DE" altLang="de-DE" sz="9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de-DE" sz="2400" i="1" dirty="0" smtClean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3790" y="3764188"/>
            <a:ext cx="386590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2400" dirty="0"/>
              <a:t>Das Mikrofon gibt dir die aktuelle </a:t>
            </a:r>
            <a:r>
              <a:rPr lang="de-DE" sz="2400" b="1" dirty="0"/>
              <a:t>Lautstärke in Prozent (0-100) an</a:t>
            </a:r>
            <a:r>
              <a:rPr lang="de-DE" sz="2400" b="1" dirty="0" smtClean="0"/>
              <a:t>.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de-DE" altLang="de-DE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5047438" y="1811540"/>
            <a:ext cx="4977091" cy="4314740"/>
            <a:chOff x="6933346" y="1304894"/>
            <a:chExt cx="4977091" cy="4314740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3346" y="1304894"/>
              <a:ext cx="4977091" cy="4314740"/>
            </a:xfrm>
            <a:prstGeom prst="rect">
              <a:avLst/>
            </a:prstGeom>
          </p:spPr>
        </p:pic>
        <p:sp>
          <p:nvSpPr>
            <p:cNvPr id="9" name="Ellipse 8"/>
            <p:cNvSpPr/>
            <p:nvPr/>
          </p:nvSpPr>
          <p:spPr>
            <a:xfrm>
              <a:off x="9816860" y="2552857"/>
              <a:ext cx="491706" cy="483641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9388" y="1700395"/>
            <a:ext cx="1705213" cy="1495634"/>
          </a:xfrm>
          <a:prstGeom prst="rect">
            <a:avLst/>
          </a:prstGeom>
        </p:spPr>
      </p:pic>
      <p:sp>
        <p:nvSpPr>
          <p:cNvPr id="14" name="Nach unten gekrümmter Pfeil 13"/>
          <p:cNvSpPr/>
          <p:nvPr/>
        </p:nvSpPr>
        <p:spPr>
          <a:xfrm rot="19835133">
            <a:off x="7686403" y="2009061"/>
            <a:ext cx="2004662" cy="730371"/>
          </a:xfrm>
          <a:prstGeom prst="curvedDown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580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„Kompass“ 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7341087" y="1320607"/>
            <a:ext cx="4977091" cy="4314740"/>
            <a:chOff x="6933346" y="1304894"/>
            <a:chExt cx="4977091" cy="4314740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3346" y="1304894"/>
              <a:ext cx="4977091" cy="4314740"/>
            </a:xfrm>
            <a:prstGeom prst="rect">
              <a:avLst/>
            </a:prstGeom>
          </p:spPr>
        </p:pic>
        <p:sp>
          <p:nvSpPr>
            <p:cNvPr id="9" name="Ellipse 8"/>
            <p:cNvSpPr/>
            <p:nvPr/>
          </p:nvSpPr>
          <p:spPr>
            <a:xfrm>
              <a:off x="7243889" y="3003532"/>
              <a:ext cx="1494670" cy="854015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37084" y="1320607"/>
            <a:ext cx="6298554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Der Kompass befindet sich im  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„</a:t>
            </a:r>
            <a:r>
              <a:rPr kumimoji="0" lang="de-DE" altLang="de-DE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Lagesensor</a:t>
            </a:r>
            <a:r>
              <a:rPr kumimoji="0" lang="de-DE" alt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“.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altLang="de-DE" sz="2400" dirty="0" smtClean="0"/>
              <a:t>Bei der ersten Verwendung muss dieser kalibriert („eingestellt“) werden.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DE" altLang="de-DE" sz="24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Es erscheint der Text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"Draw a </a:t>
            </a:r>
            <a:r>
              <a:rPr kumimoji="0" lang="de-DE" altLang="de-DE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circle</a:t>
            </a: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"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(="Zeichne einen Kreis").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de-DE" altLang="de-DE" sz="2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Mehr hierzu bei</a:t>
            </a:r>
            <a:r>
              <a:rPr kumimoji="0" lang="de-DE" alt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der Lerneinheit</a:t>
            </a:r>
            <a:br>
              <a:rPr kumimoji="0" lang="de-DE" alt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</a:br>
            <a:r>
              <a:rPr kumimoji="0" lang="de-DE" alt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„Kompass“.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61572" y="4288631"/>
            <a:ext cx="2421223" cy="134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912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„Lagesensor“ 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7341087" y="1320607"/>
            <a:ext cx="4977091" cy="4314740"/>
            <a:chOff x="6933346" y="1304894"/>
            <a:chExt cx="4977091" cy="4314740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3346" y="1304894"/>
              <a:ext cx="4977091" cy="4314740"/>
            </a:xfrm>
            <a:prstGeom prst="rect">
              <a:avLst/>
            </a:prstGeom>
          </p:spPr>
        </p:pic>
        <p:sp>
          <p:nvSpPr>
            <p:cNvPr id="9" name="Ellipse 8"/>
            <p:cNvSpPr/>
            <p:nvPr/>
          </p:nvSpPr>
          <p:spPr>
            <a:xfrm>
              <a:off x="7243889" y="3003532"/>
              <a:ext cx="1494670" cy="854015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91595" y="1406255"/>
            <a:ext cx="629855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Der </a:t>
            </a:r>
            <a:r>
              <a:rPr kumimoji="0" lang="de-DE" altLang="de-DE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Lagesensor </a:t>
            </a:r>
            <a:r>
              <a:rPr kumimoji="0" lang="de-DE" altLang="de-DE" sz="2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is</a:t>
            </a:r>
            <a:r>
              <a:rPr lang="de-DE" altLang="de-DE" sz="2400" dirty="0" smtClean="0"/>
              <a:t>t sehr vielseitig.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Mit</a:t>
            </a:r>
            <a:r>
              <a:rPr kumimoji="0" lang="de-DE" alt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de-DE" altLang="de-DE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der jeweiligen Lage </a:t>
            </a:r>
            <a:r>
              <a:rPr kumimoji="0" lang="de-DE" altLang="de-DE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(Ereignis)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altLang="de-DE" sz="2400" baseline="0" dirty="0" smtClean="0"/>
              <a:t>können</a:t>
            </a:r>
            <a:r>
              <a:rPr lang="de-DE" altLang="de-DE" sz="2400" dirty="0" smtClean="0"/>
              <a:t> </a:t>
            </a:r>
            <a:r>
              <a:rPr lang="de-DE" altLang="de-DE" sz="2400" b="1" dirty="0" smtClean="0"/>
              <a:t>verschiedene Aktionen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altLang="de-DE" sz="2400" dirty="0" smtClean="0"/>
              <a:t>gesteuert werden.</a:t>
            </a:r>
            <a:endParaRPr kumimoji="0" lang="de-DE" altLang="de-DE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65089" y="1084313"/>
            <a:ext cx="2421223" cy="134671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744" y="3787958"/>
            <a:ext cx="6446108" cy="1715694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54237" y="5642151"/>
            <a:ext cx="6509205" cy="923330"/>
          </a:xfrm>
          <a:prstGeom prst="rect">
            <a:avLst/>
          </a:prstGeom>
          <a:noFill/>
          <a:ln w="28575">
            <a:solidFill>
              <a:srgbClr val="00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 smtClean="0"/>
              <a:t>Die Werte:</a:t>
            </a:r>
            <a:r>
              <a:rPr lang="de-DE" b="1" dirty="0" smtClean="0"/>
              <a:t> 3g, 6g, 8g </a:t>
            </a:r>
            <a:r>
              <a:rPr lang="de-DE" dirty="0" smtClean="0"/>
              <a:t>beziehen sich auf die </a:t>
            </a:r>
            <a:r>
              <a:rPr lang="de-DE" b="1" dirty="0" smtClean="0"/>
              <a:t>Beschleunigung</a:t>
            </a:r>
            <a:r>
              <a:rPr lang="de-DE" dirty="0" smtClean="0"/>
              <a:t>, hierzu mehr in der jeweiligen Lerneinheit.</a:t>
            </a:r>
            <a:endParaRPr kumimoji="0" lang="de-DE" altLang="de-DE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719731" y="4925683"/>
            <a:ext cx="4783921" cy="440122"/>
          </a:xfrm>
          <a:prstGeom prst="rect">
            <a:avLst/>
          </a:prstGeom>
          <a:noFill/>
          <a:ln w="5715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9891577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242</Words>
  <Application>Microsoft Office PowerPoint</Application>
  <PresentationFormat>Breitbild</PresentationFormat>
  <Paragraphs>78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Sensoren</vt:lpstr>
      <vt:lpstr>„Sensoren “ </vt:lpstr>
      <vt:lpstr>„Sensoren “ </vt:lpstr>
      <vt:lpstr>„Lichtsensor“ </vt:lpstr>
      <vt:lpstr>„Temperatursensor“ </vt:lpstr>
      <vt:lpstr>„Mikrofon“ </vt:lpstr>
      <vt:lpstr>„Kompass“ </vt:lpstr>
      <vt:lpstr>„Lagesensor“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75</cp:revision>
  <dcterms:created xsi:type="dcterms:W3CDTF">2018-08-30T13:11:55Z</dcterms:created>
  <dcterms:modified xsi:type="dcterms:W3CDTF">2019-03-03T10:39:33Z</dcterms:modified>
</cp:coreProperties>
</file>