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66" r:id="rId4"/>
    <p:sldId id="262" r:id="rId5"/>
    <p:sldId id="265" r:id="rId6"/>
    <p:sldId id="267" r:id="rId7"/>
    <p:sldId id="268" r:id="rId8"/>
    <p:sldId id="269" r:id="rId9"/>
    <p:sldId id="270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14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966" y="6386637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4/7/2019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4/7/2019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Funk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960" y="842753"/>
            <a:ext cx="5575961" cy="19940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Rechteck 4"/>
          <p:cNvSpPr/>
          <p:nvPr/>
        </p:nvSpPr>
        <p:spPr>
          <a:xfrm>
            <a:off x="7411516" y="4179418"/>
            <a:ext cx="463447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50" dirty="0"/>
              <a:t>https://openclipart.org/detail/17890/antenna-and-radio-waves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516" y="410662"/>
            <a:ext cx="4153480" cy="3724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„Funk“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591595" y="1024441"/>
            <a:ext cx="11318842" cy="4909867"/>
          </a:xfrm>
        </p:spPr>
        <p:txBody>
          <a:bodyPr>
            <a:noAutofit/>
          </a:bodyPr>
          <a:lstStyle/>
          <a:p>
            <a:r>
              <a:rPr lang="de-DE" sz="2400" dirty="0"/>
              <a:t>Der Calliope mini kann sich mit anderen Calliope „unterhalten</a:t>
            </a:r>
            <a:r>
              <a:rPr lang="de-DE" sz="2400" dirty="0" smtClean="0"/>
              <a:t>“.</a:t>
            </a:r>
          </a:p>
          <a:p>
            <a:endParaRPr lang="de-DE" sz="2400" dirty="0"/>
          </a:p>
          <a:p>
            <a:endParaRPr lang="de-DE" sz="2400" dirty="0" smtClean="0"/>
          </a:p>
          <a:p>
            <a:endParaRPr lang="de-DE" sz="2400" dirty="0"/>
          </a:p>
          <a:p>
            <a:endParaRPr lang="de-DE" sz="2400" dirty="0"/>
          </a:p>
          <a:p>
            <a:r>
              <a:rPr lang="de-DE" sz="2400" b="1" dirty="0"/>
              <a:t>Funk </a:t>
            </a:r>
            <a:br>
              <a:rPr lang="de-DE" sz="2400" b="1" dirty="0"/>
            </a:br>
            <a:r>
              <a:rPr lang="de-DE" sz="2400" dirty="0" err="1"/>
              <a:t>Funk</a:t>
            </a:r>
            <a:r>
              <a:rPr lang="de-DE" sz="2400" dirty="0"/>
              <a:t> bedeutet, dass Signale oder Nachrichten </a:t>
            </a:r>
            <a:r>
              <a:rPr lang="de-DE" sz="2400" b="1" dirty="0"/>
              <a:t>ohne Kabel </a:t>
            </a:r>
            <a:r>
              <a:rPr lang="de-DE" sz="2400" dirty="0"/>
              <a:t>übertragen werden können. Die Signale werden also nicht über ein Kabel, sondern </a:t>
            </a:r>
            <a:r>
              <a:rPr lang="de-DE" sz="2400" b="1" dirty="0"/>
              <a:t>unsichtbar über Funkwellen </a:t>
            </a:r>
            <a:r>
              <a:rPr lang="de-DE" sz="2400" dirty="0"/>
              <a:t>verschickt. </a:t>
            </a:r>
          </a:p>
          <a:p>
            <a:r>
              <a:rPr lang="de-DE" sz="2400" dirty="0"/>
              <a:t>Funk wird an vielen verschiedenen Stellen genutzt, zum Beispiel beim Fernsehen, beim Radio, Handys oder Smartphones. </a:t>
            </a:r>
            <a:r>
              <a:rPr lang="de-DE" sz="2400" dirty="0" smtClean="0"/>
              <a:t>(vgl</a:t>
            </a:r>
            <a:r>
              <a:rPr lang="de-DE" sz="2400" dirty="0"/>
              <a:t>. mit Bluetooth)</a:t>
            </a:r>
          </a:p>
          <a:p>
            <a:pPr marL="0" indent="0">
              <a:buNone/>
            </a:pPr>
            <a:endParaRPr lang="de-DE" sz="2400" dirty="0"/>
          </a:p>
          <a:p>
            <a:endParaRPr lang="de-DE" sz="24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801" y="1584417"/>
            <a:ext cx="5575961" cy="199405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10" name="Gruppieren 9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„Funk“ </a:t>
            </a:r>
            <a:endParaRPr lang="de-DE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706768" y="1246828"/>
            <a:ext cx="10964489" cy="3424107"/>
          </a:xfrm>
        </p:spPr>
        <p:txBody>
          <a:bodyPr>
            <a:normAutofit/>
          </a:bodyPr>
          <a:lstStyle/>
          <a:p>
            <a:r>
              <a:rPr lang="de-DE" sz="2400" dirty="0"/>
              <a:t>Damit euer Calliope mini mit einem anderen Calliope Daten austauschen kann, müsst ihr die gleiche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„</a:t>
            </a:r>
            <a:r>
              <a:rPr lang="de-DE" sz="2400" b="1" dirty="0"/>
              <a:t>Datenautobahn“ = gleicher Kanal</a:t>
            </a:r>
            <a:r>
              <a:rPr lang="de-DE" sz="2400" dirty="0"/>
              <a:t> benutzen</a:t>
            </a:r>
            <a:r>
              <a:rPr lang="de-DE" sz="2400" dirty="0" smtClean="0"/>
              <a:t>.</a:t>
            </a:r>
          </a:p>
          <a:p>
            <a:r>
              <a:rPr lang="de-DE" sz="2400" b="1" dirty="0"/>
              <a:t>WICHTIG!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>
                <a:solidFill>
                  <a:srgbClr val="0000FF"/>
                </a:solidFill>
              </a:rPr>
              <a:t>Alle beteiligten Calliope sollten sich in der </a:t>
            </a:r>
            <a:r>
              <a:rPr lang="de-DE" sz="2400" b="1" dirty="0">
                <a:solidFill>
                  <a:srgbClr val="0000FF"/>
                </a:solidFill>
              </a:rPr>
              <a:t>gleichen Gruppe</a:t>
            </a:r>
            <a:r>
              <a:rPr lang="de-DE" sz="2400" dirty="0">
                <a:solidFill>
                  <a:srgbClr val="0000FF"/>
                </a:solidFill>
              </a:rPr>
              <a:t> befinden.  </a:t>
            </a:r>
          </a:p>
          <a:p>
            <a:r>
              <a:rPr lang="de-DE" sz="2400" dirty="0"/>
              <a:t>Für die Gruppen ist eine </a:t>
            </a:r>
            <a:r>
              <a:rPr lang="de-DE" sz="2400" b="1" dirty="0"/>
              <a:t>Zahl zwischen 0 und 255</a:t>
            </a:r>
            <a:r>
              <a:rPr lang="de-DE" sz="2400" dirty="0"/>
              <a:t> möglich.</a:t>
            </a:r>
          </a:p>
          <a:p>
            <a:endParaRPr lang="de-DE" sz="2400" dirty="0"/>
          </a:p>
          <a:p>
            <a:endParaRPr lang="de-DE" sz="2400" dirty="0"/>
          </a:p>
        </p:txBody>
      </p:sp>
      <p:pic>
        <p:nvPicPr>
          <p:cNvPr id="21" name="Grafik 20"/>
          <p:cNvPicPr/>
          <p:nvPr/>
        </p:nvPicPr>
        <p:blipFill>
          <a:blip r:embed="rId2"/>
          <a:stretch>
            <a:fillRect/>
          </a:stretch>
        </p:blipFill>
        <p:spPr>
          <a:xfrm>
            <a:off x="1276111" y="4843641"/>
            <a:ext cx="952500" cy="838200"/>
          </a:xfrm>
          <a:prstGeom prst="rect">
            <a:avLst/>
          </a:prstGeom>
        </p:spPr>
      </p:pic>
      <p:pic>
        <p:nvPicPr>
          <p:cNvPr id="22" name="Grafik 21"/>
          <p:cNvPicPr/>
          <p:nvPr/>
        </p:nvPicPr>
        <p:blipFill>
          <a:blip r:embed="rId2"/>
          <a:stretch>
            <a:fillRect/>
          </a:stretch>
        </p:blipFill>
        <p:spPr>
          <a:xfrm>
            <a:off x="3179674" y="4835642"/>
            <a:ext cx="952500" cy="838200"/>
          </a:xfrm>
          <a:prstGeom prst="rect">
            <a:avLst/>
          </a:prstGeom>
        </p:spPr>
      </p:pic>
      <p:sp>
        <p:nvSpPr>
          <p:cNvPr id="5" name="Nach unten gekrümmter Pfeil 4"/>
          <p:cNvSpPr/>
          <p:nvPr/>
        </p:nvSpPr>
        <p:spPr>
          <a:xfrm>
            <a:off x="2031884" y="4654937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Nach unten gekrümmter Pfeil 22"/>
          <p:cNvSpPr/>
          <p:nvPr/>
        </p:nvSpPr>
        <p:spPr>
          <a:xfrm flipH="1" flipV="1">
            <a:off x="1996777" y="5353094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" name="Eine Ecke des Rechtecks schneiden 5"/>
          <p:cNvSpPr/>
          <p:nvPr/>
        </p:nvSpPr>
        <p:spPr>
          <a:xfrm>
            <a:off x="941068" y="5723128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24" name="Eine Ecke des Rechtecks schneiden 23"/>
          <p:cNvSpPr/>
          <p:nvPr/>
        </p:nvSpPr>
        <p:spPr>
          <a:xfrm>
            <a:off x="3212203" y="5723128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8" name="Ovale Legende 7"/>
          <p:cNvSpPr/>
          <p:nvPr/>
        </p:nvSpPr>
        <p:spPr>
          <a:xfrm>
            <a:off x="3003041" y="4099119"/>
            <a:ext cx="1305765" cy="621102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Hallo!</a:t>
            </a:r>
            <a:endParaRPr lang="de-DE" dirty="0"/>
          </a:p>
        </p:txBody>
      </p:sp>
      <p:sp>
        <p:nvSpPr>
          <p:cNvPr id="25" name="Ovale Legende 24"/>
          <p:cNvSpPr/>
          <p:nvPr/>
        </p:nvSpPr>
        <p:spPr>
          <a:xfrm>
            <a:off x="914400" y="4114729"/>
            <a:ext cx="1305765" cy="621102"/>
          </a:xfrm>
          <a:prstGeom prst="wedgeEllipseCallout">
            <a:avLst>
              <a:gd name="adj1" fmla="val 16824"/>
              <a:gd name="adj2" fmla="val 6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Hallo!</a:t>
            </a:r>
            <a:endParaRPr lang="de-DE" dirty="0"/>
          </a:p>
        </p:txBody>
      </p:sp>
      <p:pic>
        <p:nvPicPr>
          <p:cNvPr id="26" name="Picture 2" descr="Bildergebnis für haken grü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640" y="5247953"/>
            <a:ext cx="1092408" cy="10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Gerader Verbinder 27"/>
          <p:cNvCxnSpPr/>
          <p:nvPr/>
        </p:nvCxnSpPr>
        <p:spPr>
          <a:xfrm>
            <a:off x="5878461" y="3940065"/>
            <a:ext cx="0" cy="243264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0" name="Grafik 29"/>
          <p:cNvPicPr/>
          <p:nvPr/>
        </p:nvPicPr>
        <p:blipFill>
          <a:blip r:embed="rId2"/>
          <a:stretch>
            <a:fillRect/>
          </a:stretch>
        </p:blipFill>
        <p:spPr>
          <a:xfrm>
            <a:off x="7241083" y="4684587"/>
            <a:ext cx="952500" cy="838200"/>
          </a:xfrm>
          <a:prstGeom prst="rect">
            <a:avLst/>
          </a:prstGeom>
        </p:spPr>
      </p:pic>
      <p:pic>
        <p:nvPicPr>
          <p:cNvPr id="31" name="Grafik 30"/>
          <p:cNvPicPr/>
          <p:nvPr/>
        </p:nvPicPr>
        <p:blipFill>
          <a:blip r:embed="rId2"/>
          <a:stretch>
            <a:fillRect/>
          </a:stretch>
        </p:blipFill>
        <p:spPr>
          <a:xfrm>
            <a:off x="9144646" y="4676588"/>
            <a:ext cx="952500" cy="838200"/>
          </a:xfrm>
          <a:prstGeom prst="rect">
            <a:avLst/>
          </a:prstGeom>
        </p:spPr>
      </p:pic>
      <p:sp>
        <p:nvSpPr>
          <p:cNvPr id="32" name="Nach unten gekrümmter Pfeil 31"/>
          <p:cNvSpPr/>
          <p:nvPr/>
        </p:nvSpPr>
        <p:spPr>
          <a:xfrm>
            <a:off x="7996856" y="4495883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3" name="Nach unten gekrümmter Pfeil 32"/>
          <p:cNvSpPr/>
          <p:nvPr/>
        </p:nvSpPr>
        <p:spPr>
          <a:xfrm flipH="1" flipV="1">
            <a:off x="7961749" y="5194040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34" name="Eine Ecke des Rechtecks schneiden 33"/>
          <p:cNvSpPr/>
          <p:nvPr/>
        </p:nvSpPr>
        <p:spPr>
          <a:xfrm>
            <a:off x="6869274" y="5714347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35" name="Eine Ecke des Rechtecks schneiden 34"/>
          <p:cNvSpPr/>
          <p:nvPr/>
        </p:nvSpPr>
        <p:spPr>
          <a:xfrm>
            <a:off x="9205046" y="5695493"/>
            <a:ext cx="1397479" cy="460167"/>
          </a:xfrm>
          <a:prstGeom prst="snip1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3</a:t>
            </a:r>
            <a:endParaRPr lang="de-DE" b="1" dirty="0"/>
          </a:p>
        </p:txBody>
      </p:sp>
      <p:sp>
        <p:nvSpPr>
          <p:cNvPr id="36" name="Ovale Legende 35"/>
          <p:cNvSpPr/>
          <p:nvPr/>
        </p:nvSpPr>
        <p:spPr>
          <a:xfrm>
            <a:off x="8968013" y="3940065"/>
            <a:ext cx="1305765" cy="621102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????</a:t>
            </a:r>
            <a:endParaRPr lang="de-DE" dirty="0"/>
          </a:p>
        </p:txBody>
      </p:sp>
      <p:sp>
        <p:nvSpPr>
          <p:cNvPr id="37" name="Ovale Legende 36"/>
          <p:cNvSpPr/>
          <p:nvPr/>
        </p:nvSpPr>
        <p:spPr>
          <a:xfrm>
            <a:off x="6879372" y="3955675"/>
            <a:ext cx="1305765" cy="621102"/>
          </a:xfrm>
          <a:prstGeom prst="wedgeEllipseCallout">
            <a:avLst>
              <a:gd name="adj1" fmla="val 16824"/>
              <a:gd name="adj2" fmla="val 6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Hallo!</a:t>
            </a:r>
            <a:endParaRPr lang="de-DE" dirty="0"/>
          </a:p>
        </p:txBody>
      </p:sp>
      <p:cxnSp>
        <p:nvCxnSpPr>
          <p:cNvPr id="39" name="Gerader Verbinder 38"/>
          <p:cNvCxnSpPr>
            <a:stCxn id="36" idx="3"/>
            <a:endCxn id="34" idx="0"/>
          </p:cNvCxnSpPr>
          <p:nvPr/>
        </p:nvCxnSpPr>
        <p:spPr>
          <a:xfrm flipH="1">
            <a:off x="8266753" y="4470209"/>
            <a:ext cx="892485" cy="147422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Gerader Verbinder 39"/>
          <p:cNvCxnSpPr/>
          <p:nvPr/>
        </p:nvCxnSpPr>
        <p:spPr>
          <a:xfrm>
            <a:off x="8266753" y="4477947"/>
            <a:ext cx="882387" cy="128266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Gleich 45"/>
          <p:cNvSpPr/>
          <p:nvPr/>
        </p:nvSpPr>
        <p:spPr>
          <a:xfrm>
            <a:off x="2612761" y="5893191"/>
            <a:ext cx="371984" cy="31612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7" name="Ungleich 46"/>
          <p:cNvSpPr/>
          <p:nvPr/>
        </p:nvSpPr>
        <p:spPr>
          <a:xfrm>
            <a:off x="8513925" y="5745634"/>
            <a:ext cx="470994" cy="415154"/>
          </a:xfrm>
          <a:prstGeom prst="mathNotEqual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875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8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itel 1"/>
          <p:cNvSpPr txBox="1">
            <a:spLocks/>
          </p:cNvSpPr>
          <p:nvPr/>
        </p:nvSpPr>
        <p:spPr>
          <a:xfrm>
            <a:off x="695290" y="265549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sp>
        <p:nvSpPr>
          <p:cNvPr id="2" name="Inhaltsplatzhalter 1"/>
          <p:cNvSpPr>
            <a:spLocks noGrp="1"/>
          </p:cNvSpPr>
          <p:nvPr>
            <p:ph sz="quarter" idx="13"/>
          </p:nvPr>
        </p:nvSpPr>
        <p:spPr>
          <a:xfrm>
            <a:off x="534883" y="1433044"/>
            <a:ext cx="10834732" cy="3424107"/>
          </a:xfrm>
        </p:spPr>
        <p:txBody>
          <a:bodyPr>
            <a:normAutofit/>
          </a:bodyPr>
          <a:lstStyle/>
          <a:p>
            <a:pPr lvl="0"/>
            <a:r>
              <a:rPr lang="de-DE" sz="2400" dirty="0"/>
              <a:t>Finde zunächst einen Partner, der mit dir Daten austauschen möchte</a:t>
            </a:r>
            <a:br>
              <a:rPr lang="de-DE" sz="2400" dirty="0"/>
            </a:br>
            <a:endParaRPr lang="de-DE" sz="2400" dirty="0"/>
          </a:p>
          <a:p>
            <a:pPr lvl="0"/>
            <a:r>
              <a:rPr lang="de-DE" sz="2400" dirty="0"/>
              <a:t>Einigt euch auf eine </a:t>
            </a:r>
            <a:r>
              <a:rPr lang="de-DE" sz="2400" b="1" dirty="0"/>
              <a:t>gemeinsame Gruppe</a:t>
            </a:r>
            <a:r>
              <a:rPr lang="de-DE" sz="2400" dirty="0"/>
              <a:t>. </a:t>
            </a:r>
            <a:br>
              <a:rPr lang="de-DE" sz="2400" dirty="0"/>
            </a:br>
            <a:r>
              <a:rPr lang="de-DE" sz="2400" b="1" dirty="0"/>
              <a:t>ACHTUNG:</a:t>
            </a:r>
            <a:r>
              <a:rPr lang="de-DE" sz="2400" dirty="0"/>
              <a:t> Erweiterter Block </a:t>
            </a:r>
            <a:r>
              <a:rPr lang="de-DE" sz="2400" b="1" dirty="0"/>
              <a:t>„… Mehr“!</a:t>
            </a:r>
            <a:br>
              <a:rPr lang="de-DE" sz="2400" b="1" dirty="0"/>
            </a:br>
            <a:endParaRPr lang="de-DE" sz="2400" dirty="0"/>
          </a:p>
          <a:p>
            <a:r>
              <a:rPr lang="de-DE" sz="2400" dirty="0"/>
              <a:t> Sende durch eine Aktion, z. B. „Taste A gedrückt“ in der Gruppe eine </a:t>
            </a:r>
            <a:r>
              <a:rPr lang="de-DE" sz="2400" b="1" dirty="0"/>
              <a:t>Textnachricht</a:t>
            </a:r>
            <a:r>
              <a:rPr lang="de-DE" sz="2400" dirty="0"/>
              <a:t>, z. B. „Hallo“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894" y="2255659"/>
            <a:ext cx="2912395" cy="946136"/>
          </a:xfrm>
          <a:prstGeom prst="rect">
            <a:avLst/>
          </a:prstGeom>
        </p:spPr>
      </p:pic>
      <p:pic>
        <p:nvPicPr>
          <p:cNvPr id="11" name="Grafik 10"/>
          <p:cNvPicPr/>
          <p:nvPr/>
        </p:nvPicPr>
        <p:blipFill>
          <a:blip r:embed="rId3"/>
          <a:stretch>
            <a:fillRect/>
          </a:stretch>
        </p:blipFill>
        <p:spPr>
          <a:xfrm>
            <a:off x="4047592" y="5155270"/>
            <a:ext cx="952500" cy="838200"/>
          </a:xfrm>
          <a:prstGeom prst="rect">
            <a:avLst/>
          </a:prstGeom>
        </p:spPr>
      </p:pic>
      <p:pic>
        <p:nvPicPr>
          <p:cNvPr id="12" name="Grafik 11"/>
          <p:cNvPicPr/>
          <p:nvPr/>
        </p:nvPicPr>
        <p:blipFill>
          <a:blip r:embed="rId3"/>
          <a:stretch>
            <a:fillRect/>
          </a:stretch>
        </p:blipFill>
        <p:spPr>
          <a:xfrm>
            <a:off x="5951155" y="5147271"/>
            <a:ext cx="952500" cy="838200"/>
          </a:xfrm>
          <a:prstGeom prst="rect">
            <a:avLst/>
          </a:prstGeom>
        </p:spPr>
      </p:pic>
      <p:sp>
        <p:nvSpPr>
          <p:cNvPr id="13" name="Nach unten gekrümmter Pfeil 12"/>
          <p:cNvSpPr/>
          <p:nvPr/>
        </p:nvSpPr>
        <p:spPr>
          <a:xfrm>
            <a:off x="4803365" y="4966566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4" name="Nach unten gekrümmter Pfeil 13"/>
          <p:cNvSpPr/>
          <p:nvPr/>
        </p:nvSpPr>
        <p:spPr>
          <a:xfrm flipH="1" flipV="1">
            <a:off x="4768258" y="5664723"/>
            <a:ext cx="1414732" cy="501453"/>
          </a:xfrm>
          <a:prstGeom prst="curved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5" name="Eine Ecke des Rechtecks schneiden 14"/>
          <p:cNvSpPr/>
          <p:nvPr/>
        </p:nvSpPr>
        <p:spPr>
          <a:xfrm>
            <a:off x="1678272" y="5327035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16" name="Eine Ecke des Rechtecks schneiden 15"/>
          <p:cNvSpPr/>
          <p:nvPr/>
        </p:nvSpPr>
        <p:spPr>
          <a:xfrm>
            <a:off x="7831325" y="5326323"/>
            <a:ext cx="1397479" cy="460167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Gruppe 1</a:t>
            </a:r>
            <a:endParaRPr lang="de-DE" b="1" dirty="0"/>
          </a:p>
        </p:txBody>
      </p:sp>
      <p:sp>
        <p:nvSpPr>
          <p:cNvPr id="17" name="Ovale Legende 16"/>
          <p:cNvSpPr/>
          <p:nvPr/>
        </p:nvSpPr>
        <p:spPr>
          <a:xfrm>
            <a:off x="5774522" y="4410748"/>
            <a:ext cx="1305765" cy="621102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Hallo!</a:t>
            </a:r>
            <a:endParaRPr lang="de-DE" dirty="0"/>
          </a:p>
        </p:txBody>
      </p:sp>
      <p:sp>
        <p:nvSpPr>
          <p:cNvPr id="18" name="Ovale Legende 17"/>
          <p:cNvSpPr/>
          <p:nvPr/>
        </p:nvSpPr>
        <p:spPr>
          <a:xfrm>
            <a:off x="3685881" y="4426358"/>
            <a:ext cx="1305765" cy="621102"/>
          </a:xfrm>
          <a:prstGeom prst="wedgeEllipseCallout">
            <a:avLst>
              <a:gd name="adj1" fmla="val 16824"/>
              <a:gd name="adj2" fmla="val 6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Hallo!</a:t>
            </a:r>
            <a:endParaRPr lang="de-DE" dirty="0"/>
          </a:p>
        </p:txBody>
      </p:sp>
      <p:pic>
        <p:nvPicPr>
          <p:cNvPr id="19" name="Picture 2" descr="Bildergebnis für haken grü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3880" y="4901062"/>
            <a:ext cx="1092408" cy="10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Gleich 19"/>
          <p:cNvSpPr/>
          <p:nvPr/>
        </p:nvSpPr>
        <p:spPr>
          <a:xfrm>
            <a:off x="5384242" y="6204820"/>
            <a:ext cx="371984" cy="31612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21" name="Picture 2" descr="Bildergebnis für haken grü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942" y="4872642"/>
            <a:ext cx="1092408" cy="109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039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1"/>
            <a:ext cx="10363826" cy="4118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>1. Gemeinsame Gruppe</a:t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072" y="1986784"/>
            <a:ext cx="2238687" cy="885949"/>
          </a:xfrm>
          <a:prstGeom prst="rect">
            <a:avLst/>
          </a:prstGeom>
        </p:spPr>
      </p:pic>
      <p:sp>
        <p:nvSpPr>
          <p:cNvPr id="8" name="Abgerundetes Rechteck 7"/>
          <p:cNvSpPr/>
          <p:nvPr/>
        </p:nvSpPr>
        <p:spPr>
          <a:xfrm>
            <a:off x="459797" y="3091992"/>
            <a:ext cx="10654405" cy="321454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/>
          <p:nvPr/>
        </p:nvPicPr>
        <p:blipFill>
          <a:blip r:embed="rId3"/>
          <a:stretch>
            <a:fillRect/>
          </a:stretch>
        </p:blipFill>
        <p:spPr>
          <a:xfrm>
            <a:off x="2615692" y="3496673"/>
            <a:ext cx="952500" cy="838200"/>
          </a:xfrm>
          <a:prstGeom prst="rect">
            <a:avLst/>
          </a:prstGeom>
        </p:spPr>
      </p:pic>
      <p:pic>
        <p:nvPicPr>
          <p:cNvPr id="16" name="Grafik 15"/>
          <p:cNvPicPr/>
          <p:nvPr/>
        </p:nvPicPr>
        <p:blipFill>
          <a:blip r:embed="rId3"/>
          <a:stretch>
            <a:fillRect/>
          </a:stretch>
        </p:blipFill>
        <p:spPr>
          <a:xfrm>
            <a:off x="7077938" y="3437103"/>
            <a:ext cx="952500" cy="838200"/>
          </a:xfrm>
          <a:prstGeom prst="rect">
            <a:avLst/>
          </a:prstGeom>
        </p:spPr>
      </p:pic>
      <p:sp>
        <p:nvSpPr>
          <p:cNvPr id="20" name="Eine Ecke des Rechtecks schneiden 19"/>
          <p:cNvSpPr/>
          <p:nvPr/>
        </p:nvSpPr>
        <p:spPr>
          <a:xfrm>
            <a:off x="3945512" y="5162184"/>
            <a:ext cx="2905805" cy="753081"/>
          </a:xfrm>
          <a:prstGeom prst="snip1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 smtClean="0"/>
              <a:t>Gemeinsame Gruppe, z. B. </a:t>
            </a:r>
            <a:r>
              <a:rPr lang="de-DE" b="1" dirty="0" smtClean="0">
                <a:solidFill>
                  <a:srgbClr val="FF0000"/>
                </a:solidFill>
              </a:rPr>
              <a:t>„1“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459797" y="3594593"/>
            <a:ext cx="2018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A</a:t>
            </a:r>
            <a:endParaRPr lang="de-DE" sz="28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8249208" y="3654163"/>
            <a:ext cx="19591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B</a:t>
            </a:r>
            <a:endParaRPr lang="de-DE" sz="28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>
            <a:off x="3657600" y="4177383"/>
            <a:ext cx="1493533" cy="89796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Gerade Verbindung mit Pfeil 25"/>
          <p:cNvCxnSpPr/>
          <p:nvPr/>
        </p:nvCxnSpPr>
        <p:spPr>
          <a:xfrm flipH="1">
            <a:off x="5850590" y="4117813"/>
            <a:ext cx="1288640" cy="96448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8" name="Ellipse 27"/>
          <p:cNvSpPr/>
          <p:nvPr/>
        </p:nvSpPr>
        <p:spPr>
          <a:xfrm>
            <a:off x="5703216" y="2224726"/>
            <a:ext cx="814543" cy="546754"/>
          </a:xfrm>
          <a:prstGeom prst="ellipse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9033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1062055" y="1858045"/>
            <a:ext cx="10363826" cy="41185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sz="2400" dirty="0" smtClean="0"/>
              <a:t>Sende </a:t>
            </a:r>
            <a:r>
              <a:rPr lang="de-DE" sz="2400" dirty="0"/>
              <a:t>durch eine Aktion, z. B. „Taste A gedrückt“ in der Gruppe eine </a:t>
            </a:r>
            <a:r>
              <a:rPr lang="de-DE" sz="2400" b="1" dirty="0"/>
              <a:t>Textnachricht</a:t>
            </a:r>
            <a:r>
              <a:rPr lang="de-DE" sz="2400" dirty="0"/>
              <a:t>, z. B. „Hallo“</a:t>
            </a:r>
            <a:r>
              <a:rPr lang="de-DE" dirty="0"/>
              <a:t/>
            </a:r>
            <a:br>
              <a:rPr lang="de-DE" dirty="0"/>
            </a:br>
            <a:r>
              <a:rPr lang="de-DE" dirty="0"/>
              <a:t/>
            </a:r>
            <a:br>
              <a:rPr lang="de-DE" dirty="0"/>
            </a:br>
            <a:endParaRPr lang="de-DE" dirty="0"/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Abgerundetes Rechteck 7"/>
          <p:cNvSpPr/>
          <p:nvPr/>
        </p:nvSpPr>
        <p:spPr>
          <a:xfrm>
            <a:off x="620180" y="4361214"/>
            <a:ext cx="11090436" cy="191208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/>
          <p:cNvPicPr/>
          <p:nvPr/>
        </p:nvPicPr>
        <p:blipFill>
          <a:blip r:embed="rId2"/>
          <a:stretch>
            <a:fillRect/>
          </a:stretch>
        </p:blipFill>
        <p:spPr>
          <a:xfrm>
            <a:off x="4051829" y="4892506"/>
            <a:ext cx="952500" cy="838200"/>
          </a:xfrm>
          <a:prstGeom prst="rect">
            <a:avLst/>
          </a:prstGeom>
        </p:spPr>
      </p:pic>
      <p:pic>
        <p:nvPicPr>
          <p:cNvPr id="16" name="Grafik 15"/>
          <p:cNvPicPr/>
          <p:nvPr/>
        </p:nvPicPr>
        <p:blipFill>
          <a:blip r:embed="rId2"/>
          <a:stretch>
            <a:fillRect/>
          </a:stretch>
        </p:blipFill>
        <p:spPr>
          <a:xfrm>
            <a:off x="6898595" y="4857259"/>
            <a:ext cx="952500" cy="8382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603310" y="5053570"/>
            <a:ext cx="2018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A</a:t>
            </a:r>
            <a:endParaRPr lang="de-DE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968805" y="5014749"/>
            <a:ext cx="19591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B</a:t>
            </a:r>
            <a:endParaRPr lang="de-DE" sz="28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4726318" y="4855186"/>
            <a:ext cx="1517650" cy="914400"/>
            <a:chOff x="0" y="0"/>
            <a:chExt cx="1517650" cy="914400"/>
          </a:xfrm>
        </p:grpSpPr>
        <p:sp>
          <p:nvSpPr>
            <p:cNvPr id="18" name="Bogen 17"/>
            <p:cNvSpPr/>
            <p:nvPr/>
          </p:nvSpPr>
          <p:spPr>
            <a:xfrm>
              <a:off x="0" y="0"/>
              <a:ext cx="914400" cy="914400"/>
            </a:xfrm>
            <a:prstGeom prst="arc">
              <a:avLst>
                <a:gd name="adj1" fmla="val 18044987"/>
                <a:gd name="adj2" fmla="val 3442845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9" name="Bogen 18"/>
            <p:cNvSpPr/>
            <p:nvPr/>
          </p:nvSpPr>
          <p:spPr>
            <a:xfrm>
              <a:off x="485775" y="47625"/>
              <a:ext cx="765175" cy="807720"/>
            </a:xfrm>
            <a:prstGeom prst="arc">
              <a:avLst>
                <a:gd name="adj1" fmla="val 18962589"/>
                <a:gd name="adj2" fmla="val 2522374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1" name="Bogen 20"/>
            <p:cNvSpPr/>
            <p:nvPr/>
          </p:nvSpPr>
          <p:spPr>
            <a:xfrm>
              <a:off x="752475" y="142875"/>
              <a:ext cx="765175" cy="603885"/>
            </a:xfrm>
            <a:prstGeom prst="arc">
              <a:avLst>
                <a:gd name="adj1" fmla="val 19344239"/>
                <a:gd name="adj2" fmla="val 233133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sp>
        <p:nvSpPr>
          <p:cNvPr id="22" name="Ovale Legende 21"/>
          <p:cNvSpPr/>
          <p:nvPr/>
        </p:nvSpPr>
        <p:spPr>
          <a:xfrm>
            <a:off x="4051829" y="4137884"/>
            <a:ext cx="1588889" cy="621102"/>
          </a:xfrm>
          <a:prstGeom prst="wedgeEllipseCallout">
            <a:avLst>
              <a:gd name="adj1" fmla="val -1946"/>
              <a:gd name="adj2" fmla="val 6970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400" b="1" dirty="0" smtClean="0"/>
              <a:t>Hallo!</a:t>
            </a:r>
            <a:endParaRPr lang="de-DE" sz="2400" b="1" dirty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165" y="2788125"/>
            <a:ext cx="4907968" cy="1247589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1008595" y="1162173"/>
            <a:ext cx="2613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 smtClean="0">
                <a:sym typeface="Wingdings" panose="05000000000000000000" pitchFamily="2" charset="2"/>
              </a:rPr>
              <a:t>2. Sende „Hallo“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169363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bgerundetes Rechteck 19"/>
          <p:cNvSpPr/>
          <p:nvPr/>
        </p:nvSpPr>
        <p:spPr>
          <a:xfrm>
            <a:off x="610753" y="4707123"/>
            <a:ext cx="10182938" cy="215087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896549" y="1433500"/>
            <a:ext cx="10363826" cy="411855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sz="2400" dirty="0"/>
              <a:t>Nun muss sich aber auch auf dem Calliope eine </a:t>
            </a:r>
            <a:r>
              <a:rPr lang="de-DE" sz="2400" b="1" dirty="0"/>
              <a:t>Anweisung zum Empfangen der Daten</a:t>
            </a:r>
            <a:r>
              <a:rPr lang="de-DE" sz="2400" dirty="0"/>
              <a:t> </a:t>
            </a:r>
            <a:r>
              <a:rPr lang="de-DE" sz="2400" dirty="0" smtClean="0"/>
              <a:t>befinden und dem </a:t>
            </a:r>
            <a:r>
              <a:rPr lang="de-DE" sz="2400" b="1" dirty="0" smtClean="0"/>
              <a:t>Anzeigen</a:t>
            </a:r>
            <a:r>
              <a:rPr lang="de-DE" sz="2400" dirty="0" smtClean="0"/>
              <a:t> der Nachricht.</a:t>
            </a:r>
          </a:p>
          <a:p>
            <a:pPr marL="0" lvl="0" indent="0">
              <a:buNone/>
            </a:pPr>
            <a:r>
              <a:rPr lang="de-DE" sz="2400" dirty="0" smtClean="0"/>
              <a:t>Da die empfangenen Daten verschieden (variabel) sein können, muss hier wieder eine </a:t>
            </a:r>
            <a:r>
              <a:rPr lang="de-DE" sz="2400" b="1" dirty="0" smtClean="0"/>
              <a:t>Variable</a:t>
            </a:r>
            <a:r>
              <a:rPr lang="de-DE" sz="2400" dirty="0" smtClean="0"/>
              <a:t> verwendet werden.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10753" y="351066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Grafik 9"/>
          <p:cNvPicPr/>
          <p:nvPr/>
        </p:nvPicPr>
        <p:blipFill>
          <a:blip r:embed="rId2"/>
          <a:stretch>
            <a:fillRect/>
          </a:stretch>
        </p:blipFill>
        <p:spPr>
          <a:xfrm>
            <a:off x="4051829" y="4892506"/>
            <a:ext cx="952500" cy="838200"/>
          </a:xfrm>
          <a:prstGeom prst="rect">
            <a:avLst/>
          </a:prstGeom>
        </p:spPr>
      </p:pic>
      <p:pic>
        <p:nvPicPr>
          <p:cNvPr id="16" name="Grafik 15"/>
          <p:cNvPicPr/>
          <p:nvPr/>
        </p:nvPicPr>
        <p:blipFill>
          <a:blip r:embed="rId2"/>
          <a:stretch>
            <a:fillRect/>
          </a:stretch>
        </p:blipFill>
        <p:spPr>
          <a:xfrm>
            <a:off x="6898595" y="4857259"/>
            <a:ext cx="952500" cy="8382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603310" y="5053570"/>
            <a:ext cx="2018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A</a:t>
            </a:r>
            <a:endParaRPr lang="de-DE" sz="280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968805" y="5014749"/>
            <a:ext cx="19591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B</a:t>
            </a:r>
            <a:endParaRPr lang="de-DE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4726318" y="4855186"/>
            <a:ext cx="1517650" cy="914400"/>
            <a:chOff x="0" y="0"/>
            <a:chExt cx="1517650" cy="914400"/>
          </a:xfrm>
        </p:grpSpPr>
        <p:sp>
          <p:nvSpPr>
            <p:cNvPr id="18" name="Bogen 17"/>
            <p:cNvSpPr/>
            <p:nvPr/>
          </p:nvSpPr>
          <p:spPr>
            <a:xfrm>
              <a:off x="0" y="0"/>
              <a:ext cx="914400" cy="914400"/>
            </a:xfrm>
            <a:prstGeom prst="arc">
              <a:avLst>
                <a:gd name="adj1" fmla="val 18044987"/>
                <a:gd name="adj2" fmla="val 3442845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9" name="Bogen 18"/>
            <p:cNvSpPr/>
            <p:nvPr/>
          </p:nvSpPr>
          <p:spPr>
            <a:xfrm>
              <a:off x="485775" y="47625"/>
              <a:ext cx="765175" cy="807720"/>
            </a:xfrm>
            <a:prstGeom prst="arc">
              <a:avLst>
                <a:gd name="adj1" fmla="val 18962589"/>
                <a:gd name="adj2" fmla="val 2522374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1" name="Bogen 20"/>
            <p:cNvSpPr/>
            <p:nvPr/>
          </p:nvSpPr>
          <p:spPr>
            <a:xfrm>
              <a:off x="752475" y="142875"/>
              <a:ext cx="765175" cy="603885"/>
            </a:xfrm>
            <a:prstGeom prst="arc">
              <a:avLst>
                <a:gd name="adj1" fmla="val 19344239"/>
                <a:gd name="adj2" fmla="val 233133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sp>
        <p:nvSpPr>
          <p:cNvPr id="5" name="Rechteck 4"/>
          <p:cNvSpPr/>
          <p:nvPr/>
        </p:nvSpPr>
        <p:spPr>
          <a:xfrm>
            <a:off x="896549" y="934515"/>
            <a:ext cx="2329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 smtClean="0">
                <a:sym typeface="Wingdings" panose="05000000000000000000" pitchFamily="2" charset="2"/>
              </a:rPr>
              <a:t>3. Empfangen </a:t>
            </a:r>
            <a:endParaRPr lang="de-DE" sz="2400" dirty="0"/>
          </a:p>
        </p:txBody>
      </p:sp>
      <p:sp>
        <p:nvSpPr>
          <p:cNvPr id="2" name="Rechteck 1"/>
          <p:cNvSpPr/>
          <p:nvPr/>
        </p:nvSpPr>
        <p:spPr>
          <a:xfrm>
            <a:off x="6437202" y="5843980"/>
            <a:ext cx="4079803" cy="8654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 smtClean="0"/>
              <a:t>Empfange die Daten!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 smtClean="0"/>
              <a:t>Zeige den Text an!</a:t>
            </a:r>
            <a:endParaRPr lang="de-DE" sz="2400" b="1" dirty="0"/>
          </a:p>
        </p:txBody>
      </p:sp>
      <p:pic>
        <p:nvPicPr>
          <p:cNvPr id="27" name="Grafik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038" y="3110989"/>
            <a:ext cx="5009284" cy="111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797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896549" y="1407908"/>
            <a:ext cx="10363826" cy="4118550"/>
          </a:xfrm>
        </p:spPr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de-DE" sz="2400" dirty="0" smtClean="0"/>
              <a:t>Da die empfangenen Daten verschieden (variabel) sein können, muss hier wieder eine </a:t>
            </a:r>
            <a:r>
              <a:rPr lang="de-DE" sz="2400" b="1" dirty="0" smtClean="0"/>
              <a:t>Variable</a:t>
            </a:r>
            <a:r>
              <a:rPr lang="de-DE" sz="2400" dirty="0" smtClean="0"/>
              <a:t> verwendet werden.</a:t>
            </a:r>
            <a:br>
              <a:rPr lang="de-DE" sz="2400" dirty="0" smtClean="0"/>
            </a:br>
            <a:endParaRPr lang="de-DE" sz="2400" dirty="0" smtClean="0"/>
          </a:p>
          <a:p>
            <a:pPr lvl="0"/>
            <a:r>
              <a:rPr lang="de-DE" sz="2600" b="1" dirty="0"/>
              <a:t>***   </a:t>
            </a:r>
            <a:r>
              <a:rPr lang="de-DE" sz="2600" b="1" dirty="0" err="1"/>
              <a:t>receivedString</a:t>
            </a:r>
            <a:r>
              <a:rPr lang="de-DE" sz="2600" dirty="0"/>
              <a:t> (engl.) bedeutet: </a:t>
            </a:r>
            <a:r>
              <a:rPr lang="de-DE" sz="2600" b="1" dirty="0"/>
              <a:t> empfangene Zeichenfolge    ***</a:t>
            </a:r>
            <a:br>
              <a:rPr lang="de-DE" sz="2600" b="1" dirty="0"/>
            </a:br>
            <a:endParaRPr lang="de-DE" sz="2600" dirty="0"/>
          </a:p>
          <a:p>
            <a:pPr lvl="0"/>
            <a:r>
              <a:rPr lang="de-DE" sz="2600" dirty="0"/>
              <a:t>Achte darauf, dass im Programmierblock „</a:t>
            </a:r>
            <a:r>
              <a:rPr lang="de-DE" sz="2600" b="1" dirty="0"/>
              <a:t>zeige Zeichenfolge</a:t>
            </a:r>
            <a:r>
              <a:rPr lang="de-DE" sz="2600" dirty="0"/>
              <a:t>“ der Block „</a:t>
            </a:r>
            <a:r>
              <a:rPr lang="de-DE" sz="2600" dirty="0" err="1"/>
              <a:t>Hello</a:t>
            </a:r>
            <a:r>
              <a:rPr lang="de-DE" sz="2600" dirty="0"/>
              <a:t>“ mit dem Block </a:t>
            </a:r>
            <a:r>
              <a:rPr lang="de-DE" sz="2600" b="1" dirty="0"/>
              <a:t> “</a:t>
            </a:r>
            <a:r>
              <a:rPr lang="de-DE" sz="2600" b="1" dirty="0" err="1"/>
              <a:t>receivedString</a:t>
            </a:r>
            <a:r>
              <a:rPr lang="de-DE" sz="2600" b="1" dirty="0"/>
              <a:t>“ </a:t>
            </a:r>
            <a:r>
              <a:rPr lang="de-DE" sz="2600" dirty="0"/>
              <a:t>  </a:t>
            </a:r>
            <a:r>
              <a:rPr lang="de-DE" sz="2600" b="1" dirty="0"/>
              <a:t>ersetzt</a:t>
            </a:r>
            <a:r>
              <a:rPr lang="de-DE" sz="2600" dirty="0"/>
              <a:t> wird.</a:t>
            </a:r>
          </a:p>
          <a:p>
            <a:pPr marL="0" lvl="0" indent="0">
              <a:buNone/>
            </a:pP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/>
              <a:t/>
            </a:r>
            <a:br>
              <a:rPr lang="de-DE" sz="2400" dirty="0"/>
            </a:br>
            <a:endParaRPr lang="de-DE" sz="2400" dirty="0"/>
          </a:p>
          <a:p>
            <a:pPr marL="0" indent="0">
              <a:buNone/>
            </a:pP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r>
              <a:rPr lang="de-DE" sz="2400" b="1" dirty="0" smtClean="0">
                <a:sym typeface="Wingdings" panose="05000000000000000000" pitchFamily="2" charset="2"/>
              </a:rPr>
              <a:t/>
            </a:r>
            <a:br>
              <a:rPr lang="de-DE" sz="2400" b="1" dirty="0" smtClean="0">
                <a:sym typeface="Wingdings" panose="05000000000000000000" pitchFamily="2" charset="2"/>
              </a:rPr>
            </a:br>
            <a:endParaRPr lang="de-DE" sz="2400" b="1" dirty="0" smtClean="0">
              <a:sym typeface="Wingdings" panose="05000000000000000000" pitchFamily="2" charset="2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125" y="3661551"/>
            <a:ext cx="6686906" cy="1223215"/>
          </a:xfrm>
          <a:prstGeom prst="rect">
            <a:avLst/>
          </a:prstGeom>
        </p:spPr>
      </p:pic>
      <p:sp>
        <p:nvSpPr>
          <p:cNvPr id="20" name="Abgerundetes Rechteck 19"/>
          <p:cNvSpPr/>
          <p:nvPr/>
        </p:nvSpPr>
        <p:spPr>
          <a:xfrm>
            <a:off x="368471" y="5197575"/>
            <a:ext cx="10182938" cy="156034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Grafik 9"/>
          <p:cNvPicPr/>
          <p:nvPr/>
        </p:nvPicPr>
        <p:blipFill>
          <a:blip r:embed="rId3"/>
          <a:stretch>
            <a:fillRect/>
          </a:stretch>
        </p:blipFill>
        <p:spPr>
          <a:xfrm>
            <a:off x="1056042" y="5864347"/>
            <a:ext cx="952500" cy="838200"/>
          </a:xfrm>
          <a:prstGeom prst="rect">
            <a:avLst/>
          </a:prstGeom>
        </p:spPr>
      </p:pic>
      <p:pic>
        <p:nvPicPr>
          <p:cNvPr id="16" name="Grafik 15"/>
          <p:cNvPicPr/>
          <p:nvPr/>
        </p:nvPicPr>
        <p:blipFill>
          <a:blip r:embed="rId3"/>
          <a:stretch>
            <a:fillRect/>
          </a:stretch>
        </p:blipFill>
        <p:spPr>
          <a:xfrm>
            <a:off x="3994420" y="5868041"/>
            <a:ext cx="952500" cy="83820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690128" y="5302867"/>
            <a:ext cx="201850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A</a:t>
            </a:r>
            <a:endParaRPr lang="de-DE" sz="280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3582681" y="5305530"/>
            <a:ext cx="195919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Calliope B</a:t>
            </a:r>
            <a:endParaRPr lang="de-DE" sz="28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2125310" y="5653390"/>
            <a:ext cx="1517650" cy="914400"/>
            <a:chOff x="0" y="0"/>
            <a:chExt cx="1517650" cy="914400"/>
          </a:xfrm>
        </p:grpSpPr>
        <p:sp>
          <p:nvSpPr>
            <p:cNvPr id="18" name="Bogen 17"/>
            <p:cNvSpPr/>
            <p:nvPr/>
          </p:nvSpPr>
          <p:spPr>
            <a:xfrm>
              <a:off x="0" y="0"/>
              <a:ext cx="914400" cy="914400"/>
            </a:xfrm>
            <a:prstGeom prst="arc">
              <a:avLst>
                <a:gd name="adj1" fmla="val 18044987"/>
                <a:gd name="adj2" fmla="val 3442845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9" name="Bogen 18"/>
            <p:cNvSpPr/>
            <p:nvPr/>
          </p:nvSpPr>
          <p:spPr>
            <a:xfrm>
              <a:off x="485775" y="47625"/>
              <a:ext cx="765175" cy="807720"/>
            </a:xfrm>
            <a:prstGeom prst="arc">
              <a:avLst>
                <a:gd name="adj1" fmla="val 18962589"/>
                <a:gd name="adj2" fmla="val 2522374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1" name="Bogen 20"/>
            <p:cNvSpPr/>
            <p:nvPr/>
          </p:nvSpPr>
          <p:spPr>
            <a:xfrm>
              <a:off x="752475" y="142875"/>
              <a:ext cx="765175" cy="603885"/>
            </a:xfrm>
            <a:prstGeom prst="arc">
              <a:avLst>
                <a:gd name="adj1" fmla="val 19344239"/>
                <a:gd name="adj2" fmla="val 2331338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sp>
        <p:nvSpPr>
          <p:cNvPr id="5" name="Rechteck 4"/>
          <p:cNvSpPr/>
          <p:nvPr/>
        </p:nvSpPr>
        <p:spPr>
          <a:xfrm>
            <a:off x="896549" y="934515"/>
            <a:ext cx="3555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 smtClean="0">
                <a:sym typeface="Wingdings" panose="05000000000000000000" pitchFamily="2" charset="2"/>
              </a:rPr>
              <a:t>4. Variable verwenden</a:t>
            </a:r>
            <a:endParaRPr lang="de-DE" sz="2400" dirty="0"/>
          </a:p>
        </p:txBody>
      </p:sp>
      <p:sp>
        <p:nvSpPr>
          <p:cNvPr id="2" name="Rechteck 1"/>
          <p:cNvSpPr/>
          <p:nvPr/>
        </p:nvSpPr>
        <p:spPr>
          <a:xfrm>
            <a:off x="5887916" y="5534651"/>
            <a:ext cx="4079803" cy="8654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 smtClean="0"/>
              <a:t>Empfange die Daten!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 smtClean="0"/>
              <a:t>Zeige den Text an!</a:t>
            </a:r>
            <a:endParaRPr lang="de-DE" sz="2400" b="1" dirty="0"/>
          </a:p>
        </p:txBody>
      </p:sp>
      <p:cxnSp>
        <p:nvCxnSpPr>
          <p:cNvPr id="9" name="Gerader Verbinder 8"/>
          <p:cNvCxnSpPr/>
          <p:nvPr/>
        </p:nvCxnSpPr>
        <p:spPr>
          <a:xfrm flipH="1">
            <a:off x="4051829" y="4205320"/>
            <a:ext cx="837682" cy="4321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 flipV="1">
            <a:off x="4215537" y="4213513"/>
            <a:ext cx="837682" cy="4321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Nach unten gekrümmter Pfeil 11"/>
          <p:cNvSpPr/>
          <p:nvPr/>
        </p:nvSpPr>
        <p:spPr>
          <a:xfrm rot="11438266">
            <a:off x="4596546" y="4545704"/>
            <a:ext cx="1240762" cy="521084"/>
          </a:xfrm>
          <a:prstGeom prst="curvedDownArrow">
            <a:avLst/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03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 1"/>
          <p:cNvSpPr txBox="1">
            <a:spLocks/>
          </p:cNvSpPr>
          <p:nvPr/>
        </p:nvSpPr>
        <p:spPr>
          <a:xfrm>
            <a:off x="695290" y="265549"/>
            <a:ext cx="8911687" cy="8366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de-DE" dirty="0" smtClean="0"/>
              <a:t>Funk</a:t>
            </a:r>
            <a:endParaRPr lang="de-DE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10291596" y="236096"/>
            <a:ext cx="1569443" cy="646331"/>
            <a:chOff x="51086" y="244502"/>
            <a:chExt cx="1569642" cy="646331"/>
          </a:xfrm>
        </p:grpSpPr>
        <p:sp>
          <p:nvSpPr>
            <p:cNvPr id="14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Lösung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feld 213"/>
            <p:cNvSpPr txBox="1"/>
            <p:nvPr/>
          </p:nvSpPr>
          <p:spPr>
            <a:xfrm>
              <a:off x="51086" y="244502"/>
              <a:ext cx="934990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err="1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Lsg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Rechteck 4"/>
          <p:cNvSpPr/>
          <p:nvPr/>
        </p:nvSpPr>
        <p:spPr>
          <a:xfrm rot="16200000">
            <a:off x="-225241" y="2056305"/>
            <a:ext cx="26276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 smtClean="0">
                <a:sym typeface="Wingdings" panose="05000000000000000000" pitchFamily="2" charset="2"/>
              </a:rPr>
              <a:t>FERTIGE LÖSUNG</a:t>
            </a:r>
            <a:endParaRPr lang="de-DE" sz="2400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38" y="1102233"/>
            <a:ext cx="8133488" cy="27913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feld 7"/>
          <p:cNvSpPr txBox="1"/>
          <p:nvPr/>
        </p:nvSpPr>
        <p:spPr>
          <a:xfrm>
            <a:off x="345714" y="4114477"/>
            <a:ext cx="91010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Im Simulator wird bei dem richtigen Code </a:t>
            </a:r>
          </a:p>
          <a:p>
            <a:r>
              <a:rPr lang="de-DE" sz="2400" dirty="0" smtClean="0"/>
              <a:t>die </a:t>
            </a:r>
            <a:r>
              <a:rPr lang="de-DE" sz="2400" b="1" dirty="0" smtClean="0"/>
              <a:t>Funk-Funktion durch ein Symbol </a:t>
            </a:r>
            <a:r>
              <a:rPr lang="de-DE" sz="2400" dirty="0" smtClean="0"/>
              <a:t>angezeigt. </a:t>
            </a:r>
          </a:p>
          <a:p>
            <a:r>
              <a:rPr lang="de-DE" sz="2400" dirty="0" smtClean="0"/>
              <a:t>Ebenso erscheint ein </a:t>
            </a:r>
            <a:r>
              <a:rPr lang="de-DE" sz="2400" b="1" dirty="0" smtClean="0"/>
              <a:t>weiterer Calliope </a:t>
            </a:r>
          </a:p>
          <a:p>
            <a:r>
              <a:rPr lang="de-DE" sz="2400" dirty="0" smtClean="0"/>
              <a:t>im Vorschaufenster.</a:t>
            </a:r>
            <a:endParaRPr lang="de-DE" sz="2400" dirty="0"/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144" y="4114477"/>
            <a:ext cx="2328833" cy="1991008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9557" y="4114477"/>
            <a:ext cx="2239894" cy="1969684"/>
          </a:xfrm>
          <a:prstGeom prst="rect">
            <a:avLst/>
          </a:prstGeom>
        </p:spPr>
      </p:pic>
      <p:sp>
        <p:nvSpPr>
          <p:cNvPr id="27" name="Ellipse 26"/>
          <p:cNvSpPr/>
          <p:nvPr/>
        </p:nvSpPr>
        <p:spPr>
          <a:xfrm>
            <a:off x="9015014" y="3968685"/>
            <a:ext cx="814543" cy="546754"/>
          </a:xfrm>
          <a:prstGeom prst="ellipse">
            <a:avLst/>
          </a:prstGeom>
          <a:noFill/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3863356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269</Words>
  <Application>Microsoft Office PowerPoint</Application>
  <PresentationFormat>Breitbild</PresentationFormat>
  <Paragraphs>85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7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Funk</vt:lpstr>
      <vt:lpstr>„Funk“ </vt:lpstr>
      <vt:lpstr>„Funk“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80</cp:revision>
  <dcterms:created xsi:type="dcterms:W3CDTF">2018-08-30T13:11:55Z</dcterms:created>
  <dcterms:modified xsi:type="dcterms:W3CDTF">2019-04-07T14:57:19Z</dcterms:modified>
</cp:coreProperties>
</file>